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1" r:id="rId6"/>
    <p:sldId id="269" r:id="rId7"/>
    <p:sldId id="263" r:id="rId8"/>
    <p:sldId id="265" r:id="rId9"/>
    <p:sldId id="260" r:id="rId10"/>
    <p:sldId id="308" r:id="rId11"/>
    <p:sldId id="324" r:id="rId12"/>
    <p:sldId id="325" r:id="rId13"/>
    <p:sldId id="331" r:id="rId14"/>
    <p:sldId id="326" r:id="rId15"/>
    <p:sldId id="327" r:id="rId16"/>
    <p:sldId id="328" r:id="rId17"/>
    <p:sldId id="332" r:id="rId18"/>
    <p:sldId id="329" r:id="rId19"/>
    <p:sldId id="323" r:id="rId20"/>
    <p:sldId id="322" r:id="rId21"/>
    <p:sldId id="318" r:id="rId22"/>
    <p:sldId id="330" r:id="rId23"/>
    <p:sldId id="317" r:id="rId24"/>
    <p:sldId id="266" r:id="rId25"/>
    <p:sldId id="267"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655" autoAdjust="0"/>
  </p:normalViewPr>
  <p:slideViewPr>
    <p:cSldViewPr snapToGrid="0">
      <p:cViewPr varScale="1">
        <p:scale>
          <a:sx n="64" d="100"/>
          <a:sy n="64" d="100"/>
        </p:scale>
        <p:origin x="137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BF798D-86D2-4441-A350-D6288018D358}" type="datetimeFigureOut">
              <a:rPr lang="en-US" smtClean="0"/>
              <a:t>3/4/2019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6460D9-CC73-4C24-A5C8-638B3895874E}" type="slidenum">
              <a:rPr lang="en-US" smtClean="0"/>
              <a:t>‹#›</a:t>
            </a:fld>
            <a:endParaRPr lang="en-US"/>
          </a:p>
        </p:txBody>
      </p:sp>
    </p:spTree>
    <p:extLst>
      <p:ext uri="{BB962C8B-B14F-4D97-AF65-F5344CB8AC3E}">
        <p14:creationId xmlns:p14="http://schemas.microsoft.com/office/powerpoint/2010/main" val="285015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D1E0907-84AB-4935-ABE3-6527EFE905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340554D-82AF-44B5-8262-FB0D73F9C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z="1100" dirty="0">
                <a:latin typeface="Arial" panose="020B0604020202020204" pitchFamily="34" charset="0"/>
                <a:cs typeface="Arial" panose="020B0604020202020204" pitchFamily="34" charset="0"/>
              </a:rPr>
              <a:t>For aggressive investors, personal borrowing using the corporate policy as collateral may be of interest to otherwise avoid paying tax on dividends from the corporation.   There are implications to be considered. </a:t>
            </a:r>
          </a:p>
          <a:p>
            <a:pPr eaLnBrk="1" hangingPunct="1">
              <a:spcBef>
                <a:spcPct val="0"/>
              </a:spcBef>
            </a:pPr>
            <a:endParaRPr lang="en-CA" altLang="en-US" sz="1100" dirty="0">
              <a:latin typeface="Arial" panose="020B0604020202020204" pitchFamily="34" charset="0"/>
              <a:cs typeface="Arial" panose="020B0604020202020204" pitchFamily="34" charset="0"/>
            </a:endParaRPr>
          </a:p>
          <a:p>
            <a:pPr lvl="1" eaLnBrk="1" hangingPunct="1">
              <a:spcBef>
                <a:spcPct val="0"/>
              </a:spcBef>
              <a:buFontTx/>
              <a:buChar char="•"/>
            </a:pPr>
            <a:r>
              <a:rPr lang="en-CA" altLang="en-US" sz="1100" dirty="0">
                <a:latin typeface="Arial" panose="020B0604020202020204" pitchFamily="34" charset="0"/>
                <a:cs typeface="Arial" panose="020B0604020202020204" pitchFamily="34" charset="0"/>
              </a:rPr>
              <a:t>There could be a taxable shareholder benefit (not deductible to the corporation) if the shareholder does not pay the corporation a guarantee fee. A reasonable guarantee fee may be 1 – 2 per cent of the loan balance. </a:t>
            </a:r>
          </a:p>
          <a:p>
            <a:pPr lvl="1" eaLnBrk="1" hangingPunct="1">
              <a:spcBef>
                <a:spcPct val="0"/>
              </a:spcBef>
              <a:buFontTx/>
              <a:buChar char="•"/>
            </a:pPr>
            <a:endParaRPr lang="en-CA" altLang="en-US" sz="1100" dirty="0">
              <a:latin typeface="Arial" panose="020B0604020202020204" pitchFamily="34" charset="0"/>
              <a:cs typeface="Arial" panose="020B0604020202020204" pitchFamily="34" charset="0"/>
            </a:endParaRPr>
          </a:p>
          <a:p>
            <a:pPr lvl="1" eaLnBrk="1" hangingPunct="1">
              <a:spcBef>
                <a:spcPct val="0"/>
              </a:spcBef>
              <a:buFontTx/>
              <a:buChar char="•"/>
            </a:pPr>
            <a:r>
              <a:rPr lang="en-CA" altLang="en-US" sz="1100" dirty="0">
                <a:latin typeface="Arial" panose="020B0604020202020204" pitchFamily="34" charset="0"/>
                <a:cs typeface="Arial" panose="020B0604020202020204" pitchFamily="34" charset="0"/>
              </a:rPr>
              <a:t>Upon death of the insured, the direct payment to the lender to repay the personal loan may be considered a taxable shareholder benefit (and not deductible to the corporation). Careful planning needs to take place with the lender to ensure the corporation effectively receives the death benefit, in order to avoid the shareholder benefit and ensure the credit to the corporation’s capital dividend account occurs. Have clients talk with a tax advisor.</a:t>
            </a:r>
          </a:p>
          <a:p>
            <a:pPr lvl="1" eaLnBrk="1" hangingPunct="1">
              <a:spcBef>
                <a:spcPct val="0"/>
              </a:spcBef>
              <a:buFontTx/>
              <a:buChar char="•"/>
            </a:pPr>
            <a:endParaRPr lang="en-CA" altLang="en-US" sz="1100" dirty="0">
              <a:latin typeface="Arial" panose="020B0604020202020204" pitchFamily="34" charset="0"/>
              <a:cs typeface="Arial" panose="020B0604020202020204" pitchFamily="34" charset="0"/>
            </a:endParaRPr>
          </a:p>
          <a:p>
            <a:pPr lvl="1" eaLnBrk="1" hangingPunct="1">
              <a:spcBef>
                <a:spcPct val="0"/>
              </a:spcBef>
              <a:buFontTx/>
              <a:buChar char="•"/>
            </a:pPr>
            <a:r>
              <a:rPr lang="en-CA" altLang="en-US" sz="1100" dirty="0">
                <a:latin typeface="Arial" panose="020B0604020202020204" pitchFamily="34" charset="0"/>
                <a:cs typeface="Arial" panose="020B0604020202020204" pitchFamily="34" charset="0"/>
              </a:rPr>
              <a:t>Should the lender demand repayment of the loan while </a:t>
            </a:r>
            <a:r>
              <a:rPr lang="en-CA" altLang="en-US" sz="1100" u="sng" dirty="0">
                <a:latin typeface="Arial" panose="020B0604020202020204" pitchFamily="34" charset="0"/>
                <a:cs typeface="Arial" panose="020B0604020202020204" pitchFamily="34" charset="0"/>
              </a:rPr>
              <a:t>t</a:t>
            </a:r>
            <a:r>
              <a:rPr lang="en-CA" altLang="en-US" sz="1100" dirty="0">
                <a:latin typeface="Arial" panose="020B0604020202020204" pitchFamily="34" charset="0"/>
                <a:cs typeface="Arial" panose="020B0604020202020204" pitchFamily="34" charset="0"/>
              </a:rPr>
              <a:t>he insured person is living, the life insurance policy could possibly be forced to be surrendered. Tax could be triggered upon the surrender, with no remaining funds from the policy to pay the tax.</a:t>
            </a:r>
            <a:endParaRPr lang="en-US" altLang="en-US" sz="1100" dirty="0">
              <a:latin typeface="Arial" panose="020B0604020202020204" pitchFamily="34" charset="0"/>
              <a:cs typeface="Arial" panose="020B0604020202020204" pitchFamily="34" charset="0"/>
            </a:endParaRPr>
          </a:p>
        </p:txBody>
      </p:sp>
      <p:sp>
        <p:nvSpPr>
          <p:cNvPr id="5124" name="Slide Number Placeholder 3">
            <a:extLst>
              <a:ext uri="{FF2B5EF4-FFF2-40B4-BE49-F238E27FC236}">
                <a16:creationId xmlns:a16="http://schemas.microsoft.com/office/drawing/2014/main" id="{CB97EEF6-D866-4F4E-A3FE-66BB3449E1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55" indent="-294415">
              <a:spcBef>
                <a:spcPct val="30000"/>
              </a:spcBef>
              <a:defRPr sz="1200">
                <a:solidFill>
                  <a:schemeClr val="tx1"/>
                </a:solidFill>
                <a:latin typeface="Calibri" panose="020F0502020204030204" pitchFamily="34" charset="0"/>
              </a:defRPr>
            </a:lvl2pPr>
            <a:lvl3pPr marL="1177658" indent="-234562">
              <a:spcBef>
                <a:spcPct val="30000"/>
              </a:spcBef>
              <a:defRPr sz="1200">
                <a:solidFill>
                  <a:schemeClr val="tx1"/>
                </a:solidFill>
                <a:latin typeface="Calibri" panose="020F0502020204030204" pitchFamily="34" charset="0"/>
              </a:defRPr>
            </a:lvl3pPr>
            <a:lvl4pPr marL="1648399" indent="-234562">
              <a:spcBef>
                <a:spcPct val="30000"/>
              </a:spcBef>
              <a:defRPr sz="1200">
                <a:solidFill>
                  <a:schemeClr val="tx1"/>
                </a:solidFill>
                <a:latin typeface="Calibri" panose="020F0502020204030204" pitchFamily="34" charset="0"/>
              </a:defRPr>
            </a:lvl4pPr>
            <a:lvl5pPr marL="2119138" indent="-234562">
              <a:spcBef>
                <a:spcPct val="30000"/>
              </a:spcBef>
              <a:defRPr sz="1200">
                <a:solidFill>
                  <a:schemeClr val="tx1"/>
                </a:solidFill>
                <a:latin typeface="Calibri" panose="020F0502020204030204" pitchFamily="34" charset="0"/>
              </a:defRPr>
            </a:lvl5pPr>
            <a:lvl6pPr marL="2585025" indent="-234562" eaLnBrk="0" fontAlgn="base" hangingPunct="0">
              <a:spcBef>
                <a:spcPct val="30000"/>
              </a:spcBef>
              <a:spcAft>
                <a:spcPct val="0"/>
              </a:spcAft>
              <a:defRPr sz="1200">
                <a:solidFill>
                  <a:schemeClr val="tx1"/>
                </a:solidFill>
                <a:latin typeface="Calibri" panose="020F0502020204030204" pitchFamily="34" charset="0"/>
              </a:defRPr>
            </a:lvl6pPr>
            <a:lvl7pPr marL="3050911" indent="-234562" eaLnBrk="0" fontAlgn="base" hangingPunct="0">
              <a:spcBef>
                <a:spcPct val="30000"/>
              </a:spcBef>
              <a:spcAft>
                <a:spcPct val="0"/>
              </a:spcAft>
              <a:defRPr sz="1200">
                <a:solidFill>
                  <a:schemeClr val="tx1"/>
                </a:solidFill>
                <a:latin typeface="Calibri" panose="020F0502020204030204" pitchFamily="34" charset="0"/>
              </a:defRPr>
            </a:lvl7pPr>
            <a:lvl8pPr marL="3516798" indent="-234562" eaLnBrk="0" fontAlgn="base" hangingPunct="0">
              <a:spcBef>
                <a:spcPct val="30000"/>
              </a:spcBef>
              <a:spcAft>
                <a:spcPct val="0"/>
              </a:spcAft>
              <a:defRPr sz="1200">
                <a:solidFill>
                  <a:schemeClr val="tx1"/>
                </a:solidFill>
                <a:latin typeface="Calibri" panose="020F0502020204030204" pitchFamily="34" charset="0"/>
              </a:defRPr>
            </a:lvl8pPr>
            <a:lvl9pPr marL="3982685" indent="-23456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A77512-756B-4920-AADF-E080FD8D77F2}" type="slidenum">
              <a:rPr lang="en-US" altLang="en-US"/>
              <a:pPr>
                <a:spcBef>
                  <a:spcPct val="0"/>
                </a:spcBef>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Assumptions for illustrative purposes:</a:t>
            </a:r>
          </a:p>
          <a:p>
            <a:r>
              <a:rPr lang="en-CA" dirty="0"/>
              <a:t>Male 50 non smoker, GWL Enhanced Legacy PUA</a:t>
            </a:r>
          </a:p>
          <a:p>
            <a:r>
              <a:rPr lang="en-CA" dirty="0"/>
              <a:t>$100,000 annual premium for 20 years  vs $100, 000 annual deposit into interest bearing investment at 4%</a:t>
            </a:r>
          </a:p>
          <a:p>
            <a:r>
              <a:rPr lang="en-CA" dirty="0"/>
              <a:t>Loan assumption 6% &amp; 90% loan to cash value ratio at age 90</a:t>
            </a:r>
          </a:p>
          <a:p>
            <a:endParaRPr lang="en-CA" dirty="0"/>
          </a:p>
          <a:p>
            <a:r>
              <a:rPr lang="en-CA" dirty="0"/>
              <a:t>Personal borrowing with Guarantee fee of 1% back to corporation</a:t>
            </a:r>
          </a:p>
          <a:p>
            <a:r>
              <a:rPr lang="en-CA" dirty="0"/>
              <a:t>Start income at age 71 for 20 years</a:t>
            </a:r>
          </a:p>
          <a:p>
            <a:endParaRPr lang="en-CA" dirty="0"/>
          </a:p>
          <a:p>
            <a:r>
              <a:rPr lang="en-CA" dirty="0"/>
              <a:t>Using Life insurance strategy with accessing:</a:t>
            </a:r>
          </a:p>
          <a:p>
            <a:pPr marL="171450" indent="-171450">
              <a:buFontTx/>
              <a:buChar char="-"/>
            </a:pPr>
            <a:r>
              <a:rPr lang="en-CA" dirty="0"/>
              <a:t>Deposit $2,000,000 over 20 years</a:t>
            </a:r>
          </a:p>
          <a:p>
            <a:pPr marL="171450" indent="-171450">
              <a:buFontTx/>
              <a:buChar char="-"/>
            </a:pPr>
            <a:r>
              <a:rPr lang="en-CA" dirty="0"/>
              <a:t>Income of approx. $2.4million from 71-90</a:t>
            </a:r>
          </a:p>
          <a:p>
            <a:pPr marL="171450" indent="-171450">
              <a:buFontTx/>
              <a:buChar char="-"/>
            </a:pPr>
            <a:r>
              <a:rPr lang="en-CA" dirty="0"/>
              <a:t>Net death benefit at age 90 = $1.66million after loan repaid</a:t>
            </a:r>
          </a:p>
          <a:p>
            <a:pPr marL="171450" indent="-171450">
              <a:buFontTx/>
              <a:buChar char="-"/>
            </a:pPr>
            <a:r>
              <a:rPr lang="en-CA" dirty="0"/>
              <a:t>CDA (credit to Capital Dividend Account) of $7.9million</a:t>
            </a:r>
          </a:p>
          <a:p>
            <a:endParaRPr lang="en-CA" dirty="0"/>
          </a:p>
        </p:txBody>
      </p:sp>
      <p:sp>
        <p:nvSpPr>
          <p:cNvPr id="4" name="Slide Number Placeholder 3"/>
          <p:cNvSpPr>
            <a:spLocks noGrp="1"/>
          </p:cNvSpPr>
          <p:nvPr>
            <p:ph type="sldNum" sz="quarter" idx="5"/>
          </p:nvPr>
        </p:nvSpPr>
        <p:spPr/>
        <p:txBody>
          <a:bodyPr/>
          <a:lstStyle/>
          <a:p>
            <a:fld id="{126460D9-CC73-4C24-A5C8-638B3895874E}" type="slidenum">
              <a:rPr lang="en-US" smtClean="0"/>
              <a:t>7</a:t>
            </a:fld>
            <a:endParaRPr lang="en-US"/>
          </a:p>
        </p:txBody>
      </p:sp>
    </p:spTree>
    <p:extLst>
      <p:ext uri="{BB962C8B-B14F-4D97-AF65-F5344CB8AC3E}">
        <p14:creationId xmlns:p14="http://schemas.microsoft.com/office/powerpoint/2010/main" val="69559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Male 50 non smoker </a:t>
            </a:r>
          </a:p>
          <a:p>
            <a:r>
              <a:rPr lang="en-CA" dirty="0"/>
              <a:t>GWL Enhanced Wealth PUA</a:t>
            </a:r>
          </a:p>
          <a:p>
            <a:r>
              <a:rPr lang="en-CA" dirty="0"/>
              <a:t>$100,000/year for 20 years</a:t>
            </a:r>
          </a:p>
          <a:p>
            <a:r>
              <a:rPr lang="en-CA" dirty="0"/>
              <a:t>Service the interest annually</a:t>
            </a:r>
          </a:p>
          <a:p>
            <a:r>
              <a:rPr lang="en-CA" dirty="0"/>
              <a:t>5.5% lending rate</a:t>
            </a:r>
          </a:p>
          <a:p>
            <a:r>
              <a:rPr lang="en-CA" dirty="0"/>
              <a:t>Policy held in HOLDCO at top </a:t>
            </a:r>
            <a:r>
              <a:rPr lang="en-CA" dirty="0" err="1"/>
              <a:t>corp</a:t>
            </a:r>
            <a:r>
              <a:rPr lang="en-CA" dirty="0"/>
              <a:t> tax rate in MB at 50.67%</a:t>
            </a:r>
          </a:p>
          <a:p>
            <a:r>
              <a:rPr lang="en-CA" dirty="0"/>
              <a:t>Borrow back 100% of the premium paid</a:t>
            </a:r>
          </a:p>
        </p:txBody>
      </p:sp>
      <p:sp>
        <p:nvSpPr>
          <p:cNvPr id="4" name="Slide Number Placeholder 3"/>
          <p:cNvSpPr>
            <a:spLocks noGrp="1"/>
          </p:cNvSpPr>
          <p:nvPr>
            <p:ph type="sldNum" sz="quarter" idx="5"/>
          </p:nvPr>
        </p:nvSpPr>
        <p:spPr/>
        <p:txBody>
          <a:bodyPr/>
          <a:lstStyle/>
          <a:p>
            <a:fld id="{126460D9-CC73-4C24-A5C8-638B3895874E}" type="slidenum">
              <a:rPr lang="en-US" smtClean="0"/>
              <a:t>17</a:t>
            </a:fld>
            <a:endParaRPr lang="en-US"/>
          </a:p>
        </p:txBody>
      </p:sp>
    </p:spTree>
    <p:extLst>
      <p:ext uri="{BB962C8B-B14F-4D97-AF65-F5344CB8AC3E}">
        <p14:creationId xmlns:p14="http://schemas.microsoft.com/office/powerpoint/2010/main" val="305527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5E33-1AF7-44D5-A198-ED15FC233A58}"/>
              </a:ext>
            </a:extLst>
          </p:cNvPr>
          <p:cNvSpPr>
            <a:spLocks noGrp="1"/>
          </p:cNvSpPr>
          <p:nvPr>
            <p:ph type="ctrTitle"/>
          </p:nvPr>
        </p:nvSpPr>
        <p:spPr>
          <a:xfrm>
            <a:off x="1097280" y="758951"/>
            <a:ext cx="10058400" cy="2769859"/>
          </a:xfrm>
        </p:spPr>
        <p:txBody>
          <a:bodyPr/>
          <a:lstStyle/>
          <a:p>
            <a:r>
              <a:rPr lang="en-US" dirty="0"/>
              <a:t>Life Insurance Leveraging</a:t>
            </a:r>
          </a:p>
        </p:txBody>
      </p:sp>
      <p:sp>
        <p:nvSpPr>
          <p:cNvPr id="3" name="Subtitle 2">
            <a:extLst>
              <a:ext uri="{FF2B5EF4-FFF2-40B4-BE49-F238E27FC236}">
                <a16:creationId xmlns:a16="http://schemas.microsoft.com/office/drawing/2014/main" id="{3C0280B2-26DA-4A6D-9BEF-88CA767E3319}"/>
              </a:ext>
            </a:extLst>
          </p:cNvPr>
          <p:cNvSpPr>
            <a:spLocks noGrp="1"/>
          </p:cNvSpPr>
          <p:nvPr>
            <p:ph type="subTitle" idx="1"/>
          </p:nvPr>
        </p:nvSpPr>
        <p:spPr/>
        <p:txBody>
          <a:bodyPr>
            <a:normAutofit fontScale="85000" lnSpcReduction="20000"/>
          </a:bodyPr>
          <a:lstStyle/>
          <a:p>
            <a:r>
              <a:rPr lang="en-US" dirty="0"/>
              <a:t>Jeff Caligiuri, </a:t>
            </a:r>
            <a:r>
              <a:rPr lang="en-US" dirty="0" err="1"/>
              <a:t>cfp</a:t>
            </a:r>
            <a:r>
              <a:rPr lang="en-US" dirty="0"/>
              <a:t>, </a:t>
            </a:r>
            <a:r>
              <a:rPr lang="en-US" dirty="0" err="1"/>
              <a:t>clu</a:t>
            </a:r>
            <a:r>
              <a:rPr lang="en-US" dirty="0"/>
              <a:t>, </a:t>
            </a:r>
            <a:r>
              <a:rPr lang="en-US" dirty="0" err="1"/>
              <a:t>tep</a:t>
            </a:r>
            <a:r>
              <a:rPr lang="en-US" dirty="0"/>
              <a:t>, </a:t>
            </a:r>
            <a:r>
              <a:rPr lang="en-US" dirty="0" err="1"/>
              <a:t>chs</a:t>
            </a:r>
            <a:endParaRPr lang="en-US" dirty="0"/>
          </a:p>
          <a:p>
            <a:r>
              <a:rPr lang="en-US" dirty="0"/>
              <a:t>Onyx financial Group</a:t>
            </a:r>
          </a:p>
          <a:p>
            <a:r>
              <a:rPr lang="en-US" dirty="0"/>
              <a:t>March 4, 2019 for the estate planning council of </a:t>
            </a:r>
            <a:r>
              <a:rPr lang="en-US" dirty="0" err="1"/>
              <a:t>winnipeg</a:t>
            </a:r>
            <a:endParaRPr lang="en-US" dirty="0"/>
          </a:p>
        </p:txBody>
      </p:sp>
    </p:spTree>
    <p:extLst>
      <p:ext uri="{BB962C8B-B14F-4D97-AF65-F5344CB8AC3E}">
        <p14:creationId xmlns:p14="http://schemas.microsoft.com/office/powerpoint/2010/main" val="18724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1219200"/>
          </a:xfrm>
          <a:prstGeom prst="rect">
            <a:avLst/>
          </a:prstGeom>
        </p:spPr>
        <p:txBody>
          <a:bodyPr anchor="ctr"/>
          <a:lstStyle/>
          <a:p>
            <a:pPr defTabSz="914400" eaLnBrk="0" fontAlgn="base" hangingPunct="0">
              <a:spcBef>
                <a:spcPct val="0"/>
              </a:spcBef>
              <a:spcAft>
                <a:spcPct val="0"/>
              </a:spcAft>
              <a:defRPr/>
            </a:pPr>
            <a:r>
              <a:rPr lang="en-CA" sz="2800" dirty="0">
                <a:solidFill>
                  <a:srgbClr val="76913D"/>
                </a:solidFill>
                <a:latin typeface="Arial" pitchFamily="34" charset="0"/>
                <a:ea typeface="+mj-ea"/>
                <a:cs typeface="Arial" pitchFamily="34" charset="0"/>
              </a:rPr>
              <a:t>Immediate financing arrangement (IFA)</a:t>
            </a:r>
            <a:endParaRPr lang="en-US" sz="2800" dirty="0">
              <a:solidFill>
                <a:srgbClr val="76913D"/>
              </a:solidFill>
              <a:latin typeface="Arial" pitchFamily="34" charset="0"/>
              <a:ea typeface="+mj-ea"/>
              <a:cs typeface="Arial" pitchFamily="34" charset="0"/>
            </a:endParaRPr>
          </a:p>
        </p:txBody>
      </p:sp>
      <p:sp>
        <p:nvSpPr>
          <p:cNvPr id="4" name="Rectangle 3"/>
          <p:cNvSpPr txBox="1">
            <a:spLocks noChangeArrowheads="1"/>
          </p:cNvSpPr>
          <p:nvPr/>
        </p:nvSpPr>
        <p:spPr>
          <a:xfrm>
            <a:off x="2209800" y="1828800"/>
            <a:ext cx="7315200" cy="4191000"/>
          </a:xfrm>
          <a:prstGeom prst="rect">
            <a:avLst/>
          </a:prstGeom>
        </p:spPr>
        <p:txBody>
          <a:bodyPr/>
          <a:lstStyle/>
          <a:p>
            <a:pPr marL="344488" lvl="1" indent="-344488" defTabSz="914400" eaLnBrk="0" fontAlgn="base" hangingPunct="0">
              <a:spcBef>
                <a:spcPts val="1200"/>
              </a:spcBef>
              <a:spcAft>
                <a:spcPct val="0"/>
              </a:spcAft>
              <a:buClr>
                <a:srgbClr val="E41F1F"/>
              </a:buClr>
              <a:defRPr/>
            </a:pPr>
            <a:r>
              <a:rPr lang="en-US" sz="2400" dirty="0">
                <a:solidFill>
                  <a:srgbClr val="76913D"/>
                </a:solidFill>
                <a:cs typeface="Arial" pitchFamily="34" charset="0"/>
              </a:rPr>
              <a:t>A strategy for:</a:t>
            </a:r>
          </a:p>
          <a:p>
            <a:pPr marL="344488" lvl="1" indent="-344488" defTabSz="914400" eaLnBrk="0" fontAlgn="base" hangingPunct="0">
              <a:spcBef>
                <a:spcPts val="600"/>
              </a:spcBef>
              <a:spcAft>
                <a:spcPct val="0"/>
              </a:spcAft>
              <a:buClr>
                <a:srgbClr val="E41F1F"/>
              </a:buClr>
              <a:defRPr/>
            </a:pPr>
            <a:endParaRPr lang="en-US" sz="600" dirty="0">
              <a:solidFill>
                <a:srgbClr val="255282"/>
              </a:solidFill>
              <a:cs typeface="Arial" pitchFamily="34" charset="0"/>
            </a:endParaRPr>
          </a:p>
          <a:p>
            <a:pPr marL="344488" lvl="1" indent="-344488" defTabSz="914400" eaLnBrk="0" fontAlgn="base" hangingPunct="0">
              <a:spcBef>
                <a:spcPts val="1200"/>
              </a:spcBef>
              <a:spcAft>
                <a:spcPct val="0"/>
              </a:spcAft>
              <a:buClr>
                <a:srgbClr val="E2A725"/>
              </a:buClr>
              <a:buFontTx/>
              <a:buAutoNum type="arabicPeriod"/>
              <a:defRPr/>
            </a:pPr>
            <a:r>
              <a:rPr lang="en-CA" sz="2400" dirty="0">
                <a:solidFill>
                  <a:srgbClr val="90886D"/>
                </a:solidFill>
                <a:cs typeface="Arial" pitchFamily="34" charset="0"/>
              </a:rPr>
              <a:t>A business owner or investor to keep funds used for the business or investment </a:t>
            </a:r>
          </a:p>
          <a:p>
            <a:pPr marL="344488" lvl="1" indent="-344488" defTabSz="914400" eaLnBrk="0" fontAlgn="base" hangingPunct="0">
              <a:spcBef>
                <a:spcPts val="1200"/>
              </a:spcBef>
              <a:spcAft>
                <a:spcPct val="0"/>
              </a:spcAft>
              <a:buClr>
                <a:srgbClr val="E2A725"/>
              </a:buClr>
              <a:buFontTx/>
              <a:buAutoNum type="arabicPeriod"/>
              <a:defRPr/>
            </a:pPr>
            <a:r>
              <a:rPr lang="en-US" sz="2400" dirty="0">
                <a:solidFill>
                  <a:srgbClr val="90886D"/>
                </a:solidFill>
                <a:cs typeface="Arial" pitchFamily="34" charset="0"/>
              </a:rPr>
              <a:t>Drastically minimizing cash outlays for insurance costs in the short term</a:t>
            </a:r>
          </a:p>
          <a:p>
            <a:pPr marL="344488" lvl="1" indent="-344488" defTabSz="914400" eaLnBrk="0" fontAlgn="base" hangingPunct="0">
              <a:spcBef>
                <a:spcPts val="1200"/>
              </a:spcBef>
              <a:spcAft>
                <a:spcPct val="0"/>
              </a:spcAft>
              <a:buClr>
                <a:srgbClr val="E2A725"/>
              </a:buClr>
              <a:buFontTx/>
              <a:buAutoNum type="arabicPeriod"/>
              <a:defRPr/>
            </a:pPr>
            <a:r>
              <a:rPr lang="en-US" sz="2400" dirty="0">
                <a:solidFill>
                  <a:srgbClr val="90886D"/>
                </a:solidFill>
                <a:cs typeface="Arial" pitchFamily="34" charset="0"/>
              </a:rPr>
              <a:t>Reducing cash outlays for insurance costs over the long term</a:t>
            </a:r>
            <a:endParaRPr lang="en-US" sz="2400" i="1" dirty="0">
              <a:solidFill>
                <a:srgbClr val="90886D"/>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812800"/>
          </a:xfrm>
        </p:spPr>
        <p:txBody>
          <a:bodyPr>
            <a:normAutofit/>
          </a:bodyPr>
          <a:lstStyle/>
          <a:p>
            <a:r>
              <a:rPr lang="en-CA" sz="4400" dirty="0">
                <a:solidFill>
                  <a:srgbClr val="76913D"/>
                </a:solidFill>
              </a:rPr>
              <a:t>What’s an IFA?</a:t>
            </a:r>
            <a:endParaRPr lang="en-US" sz="4400" dirty="0">
              <a:solidFill>
                <a:srgbClr val="76913D"/>
              </a:solidFill>
            </a:endParaRPr>
          </a:p>
        </p:txBody>
      </p:sp>
      <p:sp>
        <p:nvSpPr>
          <p:cNvPr id="3" name="Content Placeholder 2"/>
          <p:cNvSpPr txBox="1">
            <a:spLocks/>
          </p:cNvSpPr>
          <p:nvPr/>
        </p:nvSpPr>
        <p:spPr>
          <a:xfrm>
            <a:off x="257577" y="1725769"/>
            <a:ext cx="11590985" cy="5132231"/>
          </a:xfrm>
          <a:prstGeom prst="rect">
            <a:avLst/>
          </a:prstGeom>
        </p:spPr>
        <p:txBody>
          <a:bodyPr/>
          <a:lstStyle/>
          <a:p>
            <a:pPr marL="350838" lvl="1" indent="-350838" defTabSz="914400" eaLnBrk="0" fontAlgn="base" hangingPunct="0">
              <a:spcBef>
                <a:spcPts val="800"/>
              </a:spcBef>
              <a:spcAft>
                <a:spcPct val="0"/>
              </a:spcAft>
              <a:buClr>
                <a:srgbClr val="E2A725"/>
              </a:buClr>
              <a:buFont typeface="Arial" pitchFamily="34" charset="0"/>
              <a:buChar char="•"/>
              <a:defRPr/>
            </a:pPr>
            <a:r>
              <a:rPr lang="en-CA" sz="2400" dirty="0">
                <a:solidFill>
                  <a:srgbClr val="76913D"/>
                </a:solidFill>
                <a:latin typeface="Arial" pitchFamily="34" charset="0"/>
                <a:cs typeface="Arial" pitchFamily="34" charset="0"/>
              </a:rPr>
              <a:t>Business diverts cash flow or repositions investment dollars into a policy over a number of years</a:t>
            </a:r>
          </a:p>
          <a:p>
            <a:pPr marL="350838" lvl="1" indent="-350838" defTabSz="914400" eaLnBrk="0" fontAlgn="base" hangingPunct="0">
              <a:spcBef>
                <a:spcPts val="800"/>
              </a:spcBef>
              <a:spcAft>
                <a:spcPct val="0"/>
              </a:spcAft>
              <a:buClr>
                <a:srgbClr val="E2A725"/>
              </a:buClr>
              <a:buFont typeface="Arial" pitchFamily="34" charset="0"/>
              <a:buChar char="•"/>
              <a:defRPr/>
            </a:pPr>
            <a:r>
              <a:rPr lang="en-CA" sz="2400" dirty="0">
                <a:solidFill>
                  <a:srgbClr val="76913D"/>
                </a:solidFill>
                <a:latin typeface="Arial" pitchFamily="34" charset="0"/>
                <a:cs typeface="Arial" pitchFamily="34" charset="0"/>
              </a:rPr>
              <a:t>Business gets a bank loan to replace the dollars that went into insurance:</a:t>
            </a:r>
          </a:p>
          <a:p>
            <a:pPr marL="687388" lvl="2" indent="-350838" defTabSz="914400" eaLnBrk="0" fontAlgn="base" hangingPunct="0">
              <a:spcBef>
                <a:spcPts val="600"/>
              </a:spcBef>
              <a:spcAft>
                <a:spcPct val="0"/>
              </a:spcAft>
              <a:buClr>
                <a:srgbClr val="E2A725"/>
              </a:buClr>
              <a:buFont typeface="Wingdings" pitchFamily="2" charset="2"/>
              <a:buChar char="ü"/>
              <a:tabLst>
                <a:tab pos="682625" algn="l"/>
              </a:tabLst>
              <a:defRPr/>
            </a:pPr>
            <a:r>
              <a:rPr lang="en-CA" sz="2400" dirty="0">
                <a:solidFill>
                  <a:srgbClr val="90886D"/>
                </a:solidFill>
                <a:latin typeface="Arial" pitchFamily="34" charset="0"/>
                <a:cs typeface="Arial" pitchFamily="34" charset="0"/>
              </a:rPr>
              <a:t>The policy, and potentially other assets, are assigned to the bank as collateral</a:t>
            </a:r>
          </a:p>
          <a:p>
            <a:pPr marL="687388" lvl="2" indent="-350838" defTabSz="914400" eaLnBrk="0" fontAlgn="base" hangingPunct="0">
              <a:spcBef>
                <a:spcPts val="600"/>
              </a:spcBef>
              <a:spcAft>
                <a:spcPct val="0"/>
              </a:spcAft>
              <a:buClr>
                <a:srgbClr val="E2A725"/>
              </a:buClr>
              <a:buFont typeface="Wingdings" pitchFamily="2" charset="2"/>
              <a:buChar char="ü"/>
              <a:tabLst>
                <a:tab pos="682625" algn="l"/>
              </a:tabLst>
              <a:defRPr/>
            </a:pPr>
            <a:r>
              <a:rPr lang="en-CA" sz="2400" dirty="0">
                <a:solidFill>
                  <a:srgbClr val="90886D"/>
                </a:solidFill>
                <a:latin typeface="Arial" pitchFamily="34" charset="0"/>
                <a:cs typeface="Arial" pitchFamily="34" charset="0"/>
              </a:rPr>
              <a:t>Business pays the loan interest going forward</a:t>
            </a:r>
          </a:p>
          <a:p>
            <a:pPr marL="350838" lvl="1" indent="-350838" eaLnBrk="0" hangingPunct="0">
              <a:spcBef>
                <a:spcPts val="800"/>
              </a:spcBef>
              <a:buClr>
                <a:srgbClr val="E2A725"/>
              </a:buClr>
              <a:buFont typeface="Arial" pitchFamily="34" charset="0"/>
              <a:buChar char="•"/>
              <a:defRPr/>
            </a:pPr>
            <a:r>
              <a:rPr lang="en-CA" sz="2400" dirty="0">
                <a:solidFill>
                  <a:srgbClr val="76913D"/>
                </a:solidFill>
                <a:latin typeface="Arial" pitchFamily="34" charset="0"/>
                <a:cs typeface="Arial" pitchFamily="34" charset="0"/>
              </a:rPr>
              <a:t>Business gets two tax deductions: interest and collateral life </a:t>
            </a:r>
            <a:r>
              <a:rPr lang="en-CA" sz="2400" dirty="0">
                <a:solidFill>
                  <a:srgbClr val="76913D"/>
                </a:solidFill>
                <a:cs typeface="Arial" pitchFamily="34" charset="0"/>
              </a:rPr>
              <a:t>insurance (NCPI) – if structured properly </a:t>
            </a:r>
            <a:endParaRPr lang="en-CA" sz="2400" dirty="0">
              <a:solidFill>
                <a:srgbClr val="76913D"/>
              </a:solidFill>
              <a:latin typeface="Arial" pitchFamily="34" charset="0"/>
              <a:cs typeface="Arial" pitchFamily="34" charset="0"/>
            </a:endParaRPr>
          </a:p>
          <a:p>
            <a:pPr marL="350838" lvl="1" indent="-350838" defTabSz="914400" eaLnBrk="0" fontAlgn="base" hangingPunct="0">
              <a:spcBef>
                <a:spcPts val="800"/>
              </a:spcBef>
              <a:spcAft>
                <a:spcPct val="0"/>
              </a:spcAft>
              <a:buClr>
                <a:srgbClr val="E2A725"/>
              </a:buClr>
              <a:buFont typeface="Arial" pitchFamily="34" charset="0"/>
              <a:buChar char="•"/>
              <a:defRPr/>
            </a:pPr>
            <a:r>
              <a:rPr lang="en-CA" sz="2400" dirty="0">
                <a:solidFill>
                  <a:srgbClr val="76913D"/>
                </a:solidFill>
                <a:latin typeface="Arial" pitchFamily="34" charset="0"/>
                <a:cs typeface="Arial" pitchFamily="34" charset="0"/>
              </a:rPr>
              <a:t>Death benefit pays off loan; what’s left over serves the business owner’s insurance needs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Newslink icon (8) circle black.png"/>
          <p:cNvPicPr>
            <a:picLocks noChangeAspect="1"/>
          </p:cNvPicPr>
          <p:nvPr/>
        </p:nvPicPr>
        <p:blipFill>
          <a:blip r:embed="rId2" cstate="print">
            <a:duotone>
              <a:schemeClr val="accent2">
                <a:shade val="45000"/>
                <a:satMod val="135000"/>
              </a:schemeClr>
              <a:prstClr val="white"/>
            </a:duotone>
          </a:blip>
          <a:stretch>
            <a:fillRect/>
          </a:stretch>
        </p:blipFill>
        <p:spPr>
          <a:xfrm>
            <a:off x="3245778" y="5542052"/>
            <a:ext cx="914400" cy="914400"/>
          </a:xfrm>
          <a:prstGeom prst="rect">
            <a:avLst/>
          </a:prstGeom>
        </p:spPr>
      </p:pic>
      <p:sp>
        <p:nvSpPr>
          <p:cNvPr id="2" name="Title 1"/>
          <p:cNvSpPr>
            <a:spLocks noGrp="1"/>
          </p:cNvSpPr>
          <p:nvPr>
            <p:ph type="title"/>
          </p:nvPr>
        </p:nvSpPr>
        <p:spPr>
          <a:xfrm>
            <a:off x="1981200" y="228600"/>
            <a:ext cx="6858000" cy="751716"/>
          </a:xfrm>
        </p:spPr>
        <p:txBody>
          <a:bodyPr>
            <a:normAutofit/>
          </a:bodyPr>
          <a:lstStyle/>
          <a:p>
            <a:r>
              <a:rPr lang="en-CA" sz="4000" dirty="0">
                <a:solidFill>
                  <a:srgbClr val="76913D"/>
                </a:solidFill>
              </a:rPr>
              <a:t>What’s an IFA?</a:t>
            </a:r>
            <a:endParaRPr lang="en-US" sz="4000" dirty="0">
              <a:solidFill>
                <a:srgbClr val="76913D"/>
              </a:solidFill>
            </a:endParaRPr>
          </a:p>
        </p:txBody>
      </p:sp>
      <p:sp>
        <p:nvSpPr>
          <p:cNvPr id="3" name="Rectangle 3"/>
          <p:cNvSpPr>
            <a:spLocks noChangeArrowheads="1"/>
          </p:cNvSpPr>
          <p:nvPr/>
        </p:nvSpPr>
        <p:spPr bwMode="auto">
          <a:xfrm>
            <a:off x="2549542" y="3256416"/>
            <a:ext cx="2312987" cy="1094778"/>
          </a:xfrm>
          <a:prstGeom prst="rect">
            <a:avLst/>
          </a:prstGeom>
          <a:solidFill>
            <a:srgbClr val="00583D"/>
          </a:solidFill>
          <a:ln w="76200">
            <a:no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solidFill>
                  <a:schemeClr val="bg1"/>
                </a:solidFill>
                <a:latin typeface="Arial" charset="0"/>
              </a:rPr>
              <a:t>Holdco</a:t>
            </a:r>
          </a:p>
        </p:txBody>
      </p:sp>
      <p:sp>
        <p:nvSpPr>
          <p:cNvPr id="4" name="Content Placeholder 2"/>
          <p:cNvSpPr txBox="1">
            <a:spLocks/>
          </p:cNvSpPr>
          <p:nvPr/>
        </p:nvSpPr>
        <p:spPr>
          <a:xfrm>
            <a:off x="1365161" y="1059731"/>
            <a:ext cx="7765959" cy="828363"/>
          </a:xfrm>
          <a:prstGeom prst="rect">
            <a:avLst/>
          </a:prstGeom>
        </p:spPr>
        <p:txBody>
          <a:bodyPr/>
          <a:lstStyle/>
          <a:p>
            <a:pPr marL="342900" indent="-342900" defTabSz="914400" eaLnBrk="0" fontAlgn="base" hangingPunct="0">
              <a:spcBef>
                <a:spcPct val="20000"/>
              </a:spcBef>
              <a:spcAft>
                <a:spcPct val="0"/>
              </a:spcAft>
              <a:buClr>
                <a:srgbClr val="E41F1F"/>
              </a:buClr>
              <a:defRPr/>
            </a:pPr>
            <a:r>
              <a:rPr lang="en-US" sz="3200" dirty="0">
                <a:solidFill>
                  <a:srgbClr val="E2A725"/>
                </a:solidFill>
                <a:latin typeface="Arial" pitchFamily="34" charset="0"/>
                <a:cs typeface="Arial" pitchFamily="34" charset="0"/>
              </a:rPr>
              <a:t>During life – Setting it up</a:t>
            </a:r>
          </a:p>
        </p:txBody>
      </p:sp>
      <p:sp>
        <p:nvSpPr>
          <p:cNvPr id="6" name="Line 17"/>
          <p:cNvSpPr>
            <a:spLocks noChangeShapeType="1"/>
          </p:cNvSpPr>
          <p:nvPr/>
        </p:nvSpPr>
        <p:spPr bwMode="auto">
          <a:xfrm>
            <a:off x="5037667" y="2753632"/>
            <a:ext cx="3276600" cy="0"/>
          </a:xfrm>
          <a:prstGeom prst="line">
            <a:avLst/>
          </a:prstGeom>
          <a:noFill/>
          <a:ln w="28575">
            <a:solidFill>
              <a:srgbClr val="00583D"/>
            </a:solidFill>
            <a:round/>
            <a:headEnd/>
            <a:tailEnd type="triangle" w="med" len="med"/>
          </a:ln>
          <a:effectLst/>
        </p:spPr>
        <p:txBody>
          <a:bodyPr/>
          <a:lstStyle/>
          <a:p>
            <a:endParaRPr lang="en-US">
              <a:solidFill>
                <a:schemeClr val="accent4"/>
              </a:solidFill>
            </a:endParaRPr>
          </a:p>
        </p:txBody>
      </p:sp>
      <p:sp>
        <p:nvSpPr>
          <p:cNvPr id="7" name="Line 18"/>
          <p:cNvSpPr>
            <a:spLocks noChangeShapeType="1"/>
          </p:cNvSpPr>
          <p:nvPr/>
        </p:nvSpPr>
        <p:spPr bwMode="auto">
          <a:xfrm flipH="1" flipV="1">
            <a:off x="5169696" y="4141452"/>
            <a:ext cx="3810000" cy="0"/>
          </a:xfrm>
          <a:prstGeom prst="line">
            <a:avLst/>
          </a:prstGeom>
          <a:noFill/>
          <a:ln w="28575">
            <a:solidFill>
              <a:srgbClr val="00583D"/>
            </a:solidFill>
            <a:round/>
            <a:headEnd/>
            <a:tailEnd type="triangle" w="med" len="med"/>
          </a:ln>
          <a:effectLst/>
        </p:spPr>
        <p:txBody>
          <a:bodyPr/>
          <a:lstStyle/>
          <a:p>
            <a:endParaRPr lang="en-US">
              <a:solidFill>
                <a:schemeClr val="accent4"/>
              </a:solidFill>
            </a:endParaRPr>
          </a:p>
        </p:txBody>
      </p:sp>
      <p:sp>
        <p:nvSpPr>
          <p:cNvPr id="8" name="Text Box 20"/>
          <p:cNvSpPr txBox="1">
            <a:spLocks noChangeArrowheads="1"/>
          </p:cNvSpPr>
          <p:nvPr/>
        </p:nvSpPr>
        <p:spPr bwMode="auto">
          <a:xfrm>
            <a:off x="1846218" y="2407378"/>
            <a:ext cx="490537" cy="519112"/>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800" dirty="0">
                <a:solidFill>
                  <a:srgbClr val="E2A725"/>
                </a:solidFill>
              </a:rPr>
              <a:t> </a:t>
            </a:r>
          </a:p>
        </p:txBody>
      </p:sp>
      <p:sp>
        <p:nvSpPr>
          <p:cNvPr id="9" name="Text Box 21"/>
          <p:cNvSpPr txBox="1">
            <a:spLocks noChangeArrowheads="1"/>
          </p:cNvSpPr>
          <p:nvPr/>
        </p:nvSpPr>
        <p:spPr bwMode="auto">
          <a:xfrm>
            <a:off x="6398259" y="2223995"/>
            <a:ext cx="503238" cy="523220"/>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
            </a:pPr>
            <a:r>
              <a:rPr lang="en-US" sz="2800" dirty="0">
                <a:solidFill>
                  <a:srgbClr val="E2A725"/>
                </a:solidFill>
              </a:rPr>
              <a:t> </a:t>
            </a:r>
          </a:p>
        </p:txBody>
      </p:sp>
      <p:sp>
        <p:nvSpPr>
          <p:cNvPr id="10" name="Text Box 22"/>
          <p:cNvSpPr txBox="1">
            <a:spLocks noChangeArrowheads="1"/>
          </p:cNvSpPr>
          <p:nvPr/>
        </p:nvSpPr>
        <p:spPr bwMode="auto">
          <a:xfrm>
            <a:off x="6856521" y="3635934"/>
            <a:ext cx="490538" cy="519113"/>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800" dirty="0">
                <a:solidFill>
                  <a:srgbClr val="E2A725"/>
                </a:solidFill>
              </a:rPr>
              <a:t> </a:t>
            </a:r>
          </a:p>
        </p:txBody>
      </p:sp>
      <p:sp>
        <p:nvSpPr>
          <p:cNvPr id="11" name="Text Box 23"/>
          <p:cNvSpPr txBox="1">
            <a:spLocks noChangeArrowheads="1"/>
          </p:cNvSpPr>
          <p:nvPr/>
        </p:nvSpPr>
        <p:spPr bwMode="auto">
          <a:xfrm>
            <a:off x="5351772" y="4151077"/>
            <a:ext cx="3505200" cy="369332"/>
          </a:xfrm>
          <a:prstGeom prst="rect">
            <a:avLst/>
          </a:prstGeom>
          <a:noFill/>
          <a:ln w="9525">
            <a:noFill/>
            <a:miter lim="800000"/>
            <a:headEnd/>
            <a:tailEnd/>
          </a:ln>
          <a:effectLst/>
        </p:spPr>
        <p:txBody>
          <a:bodyPr wrap="square">
            <a:spAutoFit/>
          </a:bodyPr>
          <a:lstStyle/>
          <a:p>
            <a:pPr algn="ctr">
              <a:spcBef>
                <a:spcPct val="50000"/>
              </a:spcBef>
            </a:pPr>
            <a:r>
              <a:rPr lang="en-US" dirty="0">
                <a:solidFill>
                  <a:srgbClr val="90886D"/>
                </a:solidFill>
              </a:rPr>
              <a:t>Loan advances = premium</a:t>
            </a:r>
          </a:p>
        </p:txBody>
      </p:sp>
      <p:sp>
        <p:nvSpPr>
          <p:cNvPr id="12" name="Text Box 24"/>
          <p:cNvSpPr txBox="1">
            <a:spLocks noChangeArrowheads="1"/>
          </p:cNvSpPr>
          <p:nvPr/>
        </p:nvSpPr>
        <p:spPr bwMode="auto">
          <a:xfrm>
            <a:off x="5238385" y="2756520"/>
            <a:ext cx="2830626" cy="830997"/>
          </a:xfrm>
          <a:prstGeom prst="rect">
            <a:avLst/>
          </a:prstGeom>
          <a:noFill/>
          <a:ln w="9525">
            <a:noFill/>
            <a:miter lim="800000"/>
            <a:headEnd/>
            <a:tailEnd/>
          </a:ln>
          <a:effectLst/>
        </p:spPr>
        <p:txBody>
          <a:bodyPr wrap="square">
            <a:spAutoFit/>
          </a:bodyPr>
          <a:lstStyle/>
          <a:p>
            <a:pPr algn="ctr"/>
            <a:r>
              <a:rPr lang="en-US" dirty="0">
                <a:solidFill>
                  <a:srgbClr val="90886D"/>
                </a:solidFill>
              </a:rPr>
              <a:t>Collaterally assign policy + additional collateral</a:t>
            </a:r>
          </a:p>
          <a:p>
            <a:pPr algn="ctr"/>
            <a:endParaRPr lang="en-US" sz="1200" dirty="0">
              <a:solidFill>
                <a:srgbClr val="90886D"/>
              </a:solidFill>
            </a:endParaRPr>
          </a:p>
        </p:txBody>
      </p:sp>
      <p:sp>
        <p:nvSpPr>
          <p:cNvPr id="13" name="Text Box 24"/>
          <p:cNvSpPr txBox="1">
            <a:spLocks noChangeArrowheads="1"/>
          </p:cNvSpPr>
          <p:nvPr/>
        </p:nvSpPr>
        <p:spPr bwMode="auto">
          <a:xfrm>
            <a:off x="2305692" y="2477492"/>
            <a:ext cx="2233612" cy="369332"/>
          </a:xfrm>
          <a:prstGeom prst="rect">
            <a:avLst/>
          </a:prstGeom>
          <a:noFill/>
          <a:ln w="9525">
            <a:noFill/>
            <a:miter lim="800000"/>
            <a:headEnd/>
            <a:tailEnd/>
          </a:ln>
          <a:effectLst/>
        </p:spPr>
        <p:txBody>
          <a:bodyPr>
            <a:spAutoFit/>
          </a:bodyPr>
          <a:lstStyle/>
          <a:p>
            <a:pPr>
              <a:spcBef>
                <a:spcPct val="50000"/>
              </a:spcBef>
            </a:pPr>
            <a:r>
              <a:rPr lang="en-US" dirty="0">
                <a:solidFill>
                  <a:srgbClr val="90886D"/>
                </a:solidFill>
              </a:rPr>
              <a:t>Purchase policy</a:t>
            </a:r>
          </a:p>
        </p:txBody>
      </p:sp>
      <p:sp>
        <p:nvSpPr>
          <p:cNvPr id="14" name="Line 18"/>
          <p:cNvSpPr>
            <a:spLocks noChangeShapeType="1"/>
          </p:cNvSpPr>
          <p:nvPr/>
        </p:nvSpPr>
        <p:spPr bwMode="auto">
          <a:xfrm flipH="1">
            <a:off x="3714499" y="4504793"/>
            <a:ext cx="0" cy="766708"/>
          </a:xfrm>
          <a:prstGeom prst="line">
            <a:avLst/>
          </a:prstGeom>
          <a:noFill/>
          <a:ln w="28575">
            <a:solidFill>
              <a:srgbClr val="00583D"/>
            </a:solidFill>
            <a:round/>
            <a:headEnd/>
            <a:tailEnd type="triangle" w="med" len="med"/>
          </a:ln>
          <a:effectLst/>
        </p:spPr>
        <p:txBody>
          <a:bodyPr/>
          <a:lstStyle/>
          <a:p>
            <a:endParaRPr lang="en-US">
              <a:solidFill>
                <a:schemeClr val="accent4"/>
              </a:solidFill>
            </a:endParaRPr>
          </a:p>
        </p:txBody>
      </p:sp>
      <p:sp>
        <p:nvSpPr>
          <p:cNvPr id="15" name="Text Box 23"/>
          <p:cNvSpPr txBox="1">
            <a:spLocks noChangeArrowheads="1"/>
          </p:cNvSpPr>
          <p:nvPr/>
        </p:nvSpPr>
        <p:spPr bwMode="auto">
          <a:xfrm>
            <a:off x="4350372" y="5352921"/>
            <a:ext cx="3626114" cy="646331"/>
          </a:xfrm>
          <a:prstGeom prst="rect">
            <a:avLst/>
          </a:prstGeom>
          <a:noFill/>
          <a:ln w="9525">
            <a:noFill/>
            <a:miter lim="800000"/>
            <a:headEnd/>
            <a:tailEnd/>
          </a:ln>
          <a:effectLst/>
        </p:spPr>
        <p:txBody>
          <a:bodyPr wrap="square">
            <a:spAutoFit/>
          </a:bodyPr>
          <a:lstStyle/>
          <a:p>
            <a:pPr>
              <a:spcBef>
                <a:spcPct val="50000"/>
              </a:spcBef>
            </a:pPr>
            <a:r>
              <a:rPr lang="en-US" dirty="0">
                <a:solidFill>
                  <a:srgbClr val="90886D"/>
                </a:solidFill>
              </a:rPr>
              <a:t>Loan advances used to (re)purchase investments or (re)invest in business</a:t>
            </a:r>
          </a:p>
        </p:txBody>
      </p:sp>
      <p:sp>
        <p:nvSpPr>
          <p:cNvPr id="16" name="Rectangle 15"/>
          <p:cNvSpPr/>
          <p:nvPr/>
        </p:nvSpPr>
        <p:spPr>
          <a:xfrm>
            <a:off x="3238345" y="4707983"/>
            <a:ext cx="448573" cy="369332"/>
          </a:xfrm>
          <a:prstGeom prst="rect">
            <a:avLst/>
          </a:prstGeom>
        </p:spPr>
        <p:txBody>
          <a:bodyPr wrap="square" anchor="ctr">
            <a:spAutoFit/>
          </a:bodyPr>
          <a:lstStyle/>
          <a:p>
            <a:pPr algn="ctr" defTabSz="631825" eaLnBrk="0" hangingPunct="0">
              <a:buSzPct val="175000"/>
              <a:buFont typeface="Wingdings" pitchFamily="2" charset="2"/>
              <a:buChar char=""/>
            </a:pPr>
            <a:r>
              <a:rPr lang="en-US" dirty="0">
                <a:solidFill>
                  <a:srgbClr val="E2A725"/>
                </a:solidFill>
                <a:latin typeface="Script"/>
                <a:ea typeface="Script"/>
                <a:cs typeface="Script"/>
              </a:rPr>
              <a:t> </a:t>
            </a:r>
          </a:p>
        </p:txBody>
      </p:sp>
      <p:pic>
        <p:nvPicPr>
          <p:cNvPr id="25" name="Picture 24" descr="Newslink icon (3) black.png"/>
          <p:cNvPicPr>
            <a:picLocks noChangeAspect="1"/>
          </p:cNvPicPr>
          <p:nvPr/>
        </p:nvPicPr>
        <p:blipFill>
          <a:blip r:embed="rId3" cstate="print">
            <a:duotone>
              <a:schemeClr val="accent1">
                <a:shade val="45000"/>
                <a:satMod val="135000"/>
              </a:schemeClr>
              <a:prstClr val="white"/>
            </a:duotone>
          </a:blip>
          <a:stretch>
            <a:fillRect/>
          </a:stretch>
        </p:blipFill>
        <p:spPr>
          <a:xfrm>
            <a:off x="4166015" y="2256523"/>
            <a:ext cx="648295" cy="838200"/>
          </a:xfrm>
          <a:prstGeom prst="rect">
            <a:avLst/>
          </a:prstGeom>
        </p:spPr>
      </p:pic>
      <p:pic>
        <p:nvPicPr>
          <p:cNvPr id="26" name="Picture 25" descr="Newslink icon (2) black.png"/>
          <p:cNvPicPr>
            <a:picLocks noChangeAspect="1"/>
          </p:cNvPicPr>
          <p:nvPr/>
        </p:nvPicPr>
        <p:blipFill>
          <a:blip r:embed="rId4" cstate="print">
            <a:duotone>
              <a:schemeClr val="accent1">
                <a:shade val="45000"/>
                <a:satMod val="135000"/>
              </a:schemeClr>
              <a:prstClr val="white"/>
            </a:duotone>
          </a:blip>
          <a:stretch>
            <a:fillRect/>
          </a:stretch>
        </p:blipFill>
        <p:spPr>
          <a:xfrm>
            <a:off x="8591421" y="1981462"/>
            <a:ext cx="1443850" cy="1540107"/>
          </a:xfrm>
          <a:prstGeom prst="rect">
            <a:avLst/>
          </a:prstGeom>
        </p:spPr>
      </p:pic>
      <p:pic>
        <p:nvPicPr>
          <p:cNvPr id="27" name="Picture 26" descr="Newslink icon (4) circle black.png"/>
          <p:cNvPicPr>
            <a:picLocks noChangeAspect="1"/>
          </p:cNvPicPr>
          <p:nvPr/>
        </p:nvPicPr>
        <p:blipFill>
          <a:blip r:embed="rId5" cstate="print">
            <a:duotone>
              <a:schemeClr val="accent2">
                <a:shade val="45000"/>
                <a:satMod val="135000"/>
              </a:schemeClr>
              <a:prstClr val="white"/>
            </a:duotone>
          </a:blip>
          <a:stretch>
            <a:fillRect/>
          </a:stretch>
        </p:blipFill>
        <p:spPr>
          <a:xfrm>
            <a:off x="4123267" y="4016559"/>
            <a:ext cx="914400" cy="914400"/>
          </a:xfrm>
          <a:prstGeom prst="rect">
            <a:avLst/>
          </a:prstGeom>
        </p:spPr>
      </p:pic>
      <p:pic>
        <p:nvPicPr>
          <p:cNvPr id="20" name="Picture 19" descr="Newslink icon (3) black.png"/>
          <p:cNvPicPr>
            <a:picLocks noChangeAspect="1"/>
          </p:cNvPicPr>
          <p:nvPr/>
        </p:nvPicPr>
        <p:blipFill>
          <a:blip r:embed="rId3" cstate="print">
            <a:clrChange>
              <a:clrFrom>
                <a:srgbClr val="000000">
                  <a:alpha val="60000"/>
                </a:srgbClr>
              </a:clrFrom>
              <a:clrTo>
                <a:srgbClr val="000000">
                  <a:alpha val="0"/>
                </a:srgbClr>
              </a:clrTo>
            </a:clrChange>
            <a:duotone>
              <a:schemeClr val="accent1">
                <a:shade val="45000"/>
                <a:satMod val="135000"/>
              </a:schemeClr>
              <a:prstClr val="white"/>
            </a:duotone>
            <a:lum bright="25000"/>
          </a:blip>
          <a:stretch>
            <a:fillRect/>
          </a:stretch>
        </p:blipFill>
        <p:spPr>
          <a:xfrm>
            <a:off x="9533468" y="3406959"/>
            <a:ext cx="648295" cy="838200"/>
          </a:xfrm>
          <a:prstGeom prst="rect">
            <a:avLst/>
          </a:prstGeom>
          <a:solidFill>
            <a:schemeClr val="bg1"/>
          </a:solidFill>
        </p:spPr>
      </p:pic>
      <p:sp>
        <p:nvSpPr>
          <p:cNvPr id="22" name="TextBox 21"/>
          <p:cNvSpPr txBox="1"/>
          <p:nvPr/>
        </p:nvSpPr>
        <p:spPr>
          <a:xfrm>
            <a:off x="8641369" y="2230506"/>
            <a:ext cx="1371600" cy="369332"/>
          </a:xfrm>
          <a:prstGeom prst="rect">
            <a:avLst/>
          </a:prstGeom>
          <a:noFill/>
        </p:spPr>
        <p:txBody>
          <a:bodyPr wrap="square" rtlCol="0">
            <a:spAutoFit/>
          </a:bodyPr>
          <a:lstStyle/>
          <a:p>
            <a:pPr algn="ctr"/>
            <a:r>
              <a:rPr lang="en-US" dirty="0">
                <a:solidFill>
                  <a:schemeClr val="bg1"/>
                </a:solidFill>
              </a:rPr>
              <a:t>Bank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Newslink icon (4) circle black.png"/>
          <p:cNvPicPr>
            <a:picLocks noChangeAspect="1"/>
          </p:cNvPicPr>
          <p:nvPr/>
        </p:nvPicPr>
        <p:blipFill>
          <a:blip r:embed="rId2" cstate="print">
            <a:duotone>
              <a:schemeClr val="accent3">
                <a:shade val="45000"/>
                <a:satMod val="135000"/>
              </a:schemeClr>
              <a:prstClr val="white"/>
            </a:duotone>
          </a:blip>
          <a:stretch>
            <a:fillRect/>
          </a:stretch>
        </p:blipFill>
        <p:spPr>
          <a:xfrm>
            <a:off x="2481147" y="3285067"/>
            <a:ext cx="914400" cy="914400"/>
          </a:xfrm>
          <a:prstGeom prst="rect">
            <a:avLst/>
          </a:prstGeom>
        </p:spPr>
      </p:pic>
      <p:sp>
        <p:nvSpPr>
          <p:cNvPr id="3" name="Rectangle 3"/>
          <p:cNvSpPr>
            <a:spLocks noChangeArrowheads="1"/>
          </p:cNvSpPr>
          <p:nvPr/>
        </p:nvSpPr>
        <p:spPr bwMode="auto">
          <a:xfrm>
            <a:off x="2541075" y="2407043"/>
            <a:ext cx="2312987" cy="1094778"/>
          </a:xfrm>
          <a:prstGeom prst="rect">
            <a:avLst/>
          </a:prstGeom>
          <a:solidFill>
            <a:srgbClr val="00583D"/>
          </a:solidFill>
          <a:ln w="76200">
            <a:no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solidFill>
                  <a:schemeClr val="bg1"/>
                </a:solidFill>
                <a:latin typeface="Arial" charset="0"/>
              </a:rPr>
              <a:t>Holdco</a:t>
            </a:r>
          </a:p>
        </p:txBody>
      </p:sp>
      <p:sp>
        <p:nvSpPr>
          <p:cNvPr id="33" name="Rectangle 32"/>
          <p:cNvSpPr/>
          <p:nvPr/>
        </p:nvSpPr>
        <p:spPr>
          <a:xfrm>
            <a:off x="4419600" y="3017443"/>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Newslink icon (3) black.png"/>
          <p:cNvPicPr>
            <a:picLocks noChangeAspect="1"/>
          </p:cNvPicPr>
          <p:nvPr/>
        </p:nvPicPr>
        <p:blipFill>
          <a:blip r:embed="rId3" cstate="print">
            <a:duotone>
              <a:schemeClr val="accent1">
                <a:shade val="45000"/>
                <a:satMod val="135000"/>
              </a:schemeClr>
              <a:prstClr val="white"/>
            </a:duotone>
          </a:blip>
          <a:stretch>
            <a:fillRect/>
          </a:stretch>
        </p:blipFill>
        <p:spPr>
          <a:xfrm>
            <a:off x="4419601" y="2974696"/>
            <a:ext cx="648295" cy="838200"/>
          </a:xfrm>
          <a:prstGeom prst="rect">
            <a:avLst/>
          </a:prstGeom>
          <a:ln>
            <a:noFill/>
          </a:ln>
        </p:spPr>
      </p:pic>
      <p:sp>
        <p:nvSpPr>
          <p:cNvPr id="34" name="Rectangle 33"/>
          <p:cNvSpPr/>
          <p:nvPr/>
        </p:nvSpPr>
        <p:spPr>
          <a:xfrm>
            <a:off x="3657600" y="5571067"/>
            <a:ext cx="2057400" cy="685800"/>
          </a:xfrm>
          <a:prstGeom prst="rect">
            <a:avLst/>
          </a:prstGeom>
          <a:solidFill>
            <a:srgbClr val="E2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28600"/>
            <a:ext cx="8229600" cy="756064"/>
          </a:xfrm>
        </p:spPr>
        <p:txBody>
          <a:bodyPr>
            <a:normAutofit/>
          </a:bodyPr>
          <a:lstStyle/>
          <a:p>
            <a:r>
              <a:rPr lang="en-CA" sz="4000" dirty="0">
                <a:solidFill>
                  <a:srgbClr val="76913D"/>
                </a:solidFill>
              </a:rPr>
              <a:t>What’s an IFA?</a:t>
            </a:r>
            <a:endParaRPr lang="en-US" sz="4000" dirty="0">
              <a:solidFill>
                <a:srgbClr val="76913D"/>
              </a:solidFill>
            </a:endParaRPr>
          </a:p>
        </p:txBody>
      </p:sp>
      <p:sp>
        <p:nvSpPr>
          <p:cNvPr id="4" name="Content Placeholder 2"/>
          <p:cNvSpPr txBox="1">
            <a:spLocks/>
          </p:cNvSpPr>
          <p:nvPr/>
        </p:nvSpPr>
        <p:spPr>
          <a:xfrm>
            <a:off x="1981199" y="1181668"/>
            <a:ext cx="7703714" cy="594735"/>
          </a:xfrm>
          <a:prstGeom prst="rect">
            <a:avLst/>
          </a:prstGeom>
        </p:spPr>
        <p:txBody>
          <a:bodyPr/>
          <a:lstStyle/>
          <a:p>
            <a:pPr marL="342900" indent="-342900" defTabSz="914400" eaLnBrk="0" fontAlgn="base" hangingPunct="0">
              <a:spcBef>
                <a:spcPct val="20000"/>
              </a:spcBef>
              <a:spcAft>
                <a:spcPct val="0"/>
              </a:spcAft>
              <a:buClr>
                <a:srgbClr val="E41F1F"/>
              </a:buClr>
              <a:defRPr/>
            </a:pPr>
            <a:r>
              <a:rPr lang="en-US" sz="3200" dirty="0">
                <a:solidFill>
                  <a:srgbClr val="E2A725"/>
                </a:solidFill>
                <a:latin typeface="Arial" pitchFamily="34" charset="0"/>
                <a:cs typeface="Arial" pitchFamily="34" charset="0"/>
              </a:rPr>
              <a:t>During life – How it operates</a:t>
            </a:r>
          </a:p>
        </p:txBody>
      </p:sp>
      <p:sp>
        <p:nvSpPr>
          <p:cNvPr id="8" name="Text Box 20"/>
          <p:cNvSpPr txBox="1">
            <a:spLocks noChangeArrowheads="1"/>
          </p:cNvSpPr>
          <p:nvPr/>
        </p:nvSpPr>
        <p:spPr bwMode="auto">
          <a:xfrm>
            <a:off x="6481702" y="2191451"/>
            <a:ext cx="490537" cy="519112"/>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800" dirty="0">
                <a:solidFill>
                  <a:srgbClr val="E2A725"/>
                </a:solidFill>
              </a:rPr>
              <a:t> </a:t>
            </a:r>
          </a:p>
        </p:txBody>
      </p:sp>
      <p:sp>
        <p:nvSpPr>
          <p:cNvPr id="9" name="Text Box 21"/>
          <p:cNvSpPr txBox="1">
            <a:spLocks noChangeArrowheads="1"/>
          </p:cNvSpPr>
          <p:nvPr/>
        </p:nvSpPr>
        <p:spPr bwMode="auto">
          <a:xfrm>
            <a:off x="3810000" y="4413202"/>
            <a:ext cx="503238" cy="523220"/>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
            </a:pPr>
            <a:r>
              <a:rPr lang="en-US" sz="2800" dirty="0">
                <a:solidFill>
                  <a:srgbClr val="E2A725"/>
                </a:solidFill>
              </a:rPr>
              <a:t> </a:t>
            </a:r>
          </a:p>
        </p:txBody>
      </p:sp>
      <p:sp>
        <p:nvSpPr>
          <p:cNvPr id="12" name="Text Box 24"/>
          <p:cNvSpPr txBox="1">
            <a:spLocks noChangeArrowheads="1"/>
          </p:cNvSpPr>
          <p:nvPr/>
        </p:nvSpPr>
        <p:spPr bwMode="auto">
          <a:xfrm>
            <a:off x="5311656" y="2734146"/>
            <a:ext cx="2830626" cy="646331"/>
          </a:xfrm>
          <a:prstGeom prst="rect">
            <a:avLst/>
          </a:prstGeom>
          <a:noFill/>
          <a:ln w="9525">
            <a:noFill/>
            <a:miter lim="800000"/>
            <a:headEnd/>
            <a:tailEnd/>
          </a:ln>
          <a:effectLst/>
        </p:spPr>
        <p:txBody>
          <a:bodyPr wrap="square">
            <a:spAutoFit/>
          </a:bodyPr>
          <a:lstStyle/>
          <a:p>
            <a:pPr algn="ctr"/>
            <a:r>
              <a:rPr lang="en-US" dirty="0">
                <a:solidFill>
                  <a:srgbClr val="90886D"/>
                </a:solidFill>
              </a:rPr>
              <a:t>Holdco pays bank loan interest annually</a:t>
            </a:r>
          </a:p>
        </p:txBody>
      </p:sp>
      <p:sp>
        <p:nvSpPr>
          <p:cNvPr id="21" name="TextBox 20"/>
          <p:cNvSpPr txBox="1"/>
          <p:nvPr/>
        </p:nvSpPr>
        <p:spPr>
          <a:xfrm>
            <a:off x="3657600" y="5693729"/>
            <a:ext cx="2057400" cy="461665"/>
          </a:xfrm>
          <a:prstGeom prst="rect">
            <a:avLst/>
          </a:prstGeom>
          <a:noFill/>
        </p:spPr>
        <p:txBody>
          <a:bodyPr wrap="square" rtlCol="0">
            <a:spAutoFit/>
          </a:bodyPr>
          <a:lstStyle/>
          <a:p>
            <a:pPr algn="ctr"/>
            <a:r>
              <a:rPr lang="en-CA" sz="2400" b="1" dirty="0">
                <a:solidFill>
                  <a:schemeClr val="bg1"/>
                </a:solidFill>
              </a:rPr>
              <a:t>CRA</a:t>
            </a:r>
            <a:endParaRPr lang="en-US" sz="2400" b="1" dirty="0">
              <a:solidFill>
                <a:schemeClr val="bg1"/>
              </a:solidFill>
            </a:endParaRPr>
          </a:p>
        </p:txBody>
      </p:sp>
      <p:cxnSp>
        <p:nvCxnSpPr>
          <p:cNvPr id="23" name="Straight Arrow Connector 22"/>
          <p:cNvCxnSpPr/>
          <p:nvPr/>
        </p:nvCxnSpPr>
        <p:spPr>
          <a:xfrm flipH="1" flipV="1">
            <a:off x="3810000" y="3773863"/>
            <a:ext cx="876300" cy="1600200"/>
          </a:xfrm>
          <a:prstGeom prst="straightConnector1">
            <a:avLst/>
          </a:prstGeom>
          <a:noFill/>
          <a:ln w="28575">
            <a:solidFill>
              <a:srgbClr val="00583D"/>
            </a:solidFill>
            <a:round/>
            <a:headEnd/>
            <a:tailEnd type="triangle" w="med" len="med"/>
          </a:ln>
          <a:effectLst/>
        </p:spPr>
      </p:cxnSp>
      <p:sp>
        <p:nvSpPr>
          <p:cNvPr id="24" name="Text Box 24"/>
          <p:cNvSpPr txBox="1">
            <a:spLocks noChangeArrowheads="1"/>
          </p:cNvSpPr>
          <p:nvPr/>
        </p:nvSpPr>
        <p:spPr bwMode="auto">
          <a:xfrm>
            <a:off x="4767147" y="4154863"/>
            <a:ext cx="3821226" cy="923330"/>
          </a:xfrm>
          <a:prstGeom prst="rect">
            <a:avLst/>
          </a:prstGeom>
          <a:noFill/>
          <a:ln w="9525">
            <a:noFill/>
            <a:miter lim="800000"/>
            <a:headEnd/>
            <a:tailEnd/>
          </a:ln>
          <a:effectLst/>
        </p:spPr>
        <p:txBody>
          <a:bodyPr wrap="square">
            <a:spAutoFit/>
          </a:bodyPr>
          <a:lstStyle/>
          <a:p>
            <a:r>
              <a:rPr lang="en-US" dirty="0">
                <a:solidFill>
                  <a:srgbClr val="90886D"/>
                </a:solidFill>
              </a:rPr>
              <a:t>Reduced tax from:</a:t>
            </a:r>
          </a:p>
          <a:p>
            <a:pPr marL="342900" indent="-342900">
              <a:buAutoNum type="arabicPeriod"/>
            </a:pPr>
            <a:r>
              <a:rPr lang="en-US" dirty="0">
                <a:solidFill>
                  <a:srgbClr val="90886D"/>
                </a:solidFill>
              </a:rPr>
              <a:t>Interest deduction</a:t>
            </a:r>
          </a:p>
          <a:p>
            <a:pPr marL="342900" indent="-342900">
              <a:buAutoNum type="arabicPeriod"/>
            </a:pPr>
            <a:r>
              <a:rPr lang="en-CA" dirty="0">
                <a:solidFill>
                  <a:srgbClr val="90886D"/>
                </a:solidFill>
              </a:rPr>
              <a:t>Collateral life insurance deduction</a:t>
            </a:r>
            <a:endParaRPr lang="en-US" dirty="0">
              <a:solidFill>
                <a:srgbClr val="90886D"/>
              </a:solidFill>
            </a:endParaRPr>
          </a:p>
        </p:txBody>
      </p:sp>
      <p:pic>
        <p:nvPicPr>
          <p:cNvPr id="30" name="Picture 29" descr="Newslink icon (2) black.png"/>
          <p:cNvPicPr>
            <a:picLocks noChangeAspect="1"/>
          </p:cNvPicPr>
          <p:nvPr/>
        </p:nvPicPr>
        <p:blipFill>
          <a:blip r:embed="rId4" cstate="print">
            <a:duotone>
              <a:schemeClr val="accent1">
                <a:shade val="45000"/>
                <a:satMod val="135000"/>
              </a:schemeClr>
              <a:prstClr val="white"/>
            </a:duotone>
          </a:blip>
          <a:stretch>
            <a:fillRect/>
          </a:stretch>
        </p:blipFill>
        <p:spPr>
          <a:xfrm>
            <a:off x="8582954" y="1935770"/>
            <a:ext cx="1443850" cy="1540107"/>
          </a:xfrm>
          <a:prstGeom prst="rect">
            <a:avLst/>
          </a:prstGeom>
        </p:spPr>
      </p:pic>
      <p:pic>
        <p:nvPicPr>
          <p:cNvPr id="31" name="Picture 30" descr="Newslink icon (4) circle black.png"/>
          <p:cNvPicPr>
            <a:picLocks noChangeAspect="1"/>
          </p:cNvPicPr>
          <p:nvPr/>
        </p:nvPicPr>
        <p:blipFill>
          <a:blip r:embed="rId2" cstate="print">
            <a:duotone>
              <a:schemeClr val="accent2">
                <a:shade val="45000"/>
                <a:satMod val="135000"/>
              </a:schemeClr>
              <a:prstClr val="white"/>
            </a:duotone>
          </a:blip>
          <a:stretch>
            <a:fillRect/>
          </a:stretch>
        </p:blipFill>
        <p:spPr>
          <a:xfrm>
            <a:off x="8305800" y="3363124"/>
            <a:ext cx="914400" cy="914400"/>
          </a:xfrm>
          <a:prstGeom prst="rect">
            <a:avLst/>
          </a:prstGeom>
        </p:spPr>
      </p:pic>
      <p:cxnSp>
        <p:nvCxnSpPr>
          <p:cNvPr id="36" name="Straight Arrow Connector 35"/>
          <p:cNvCxnSpPr/>
          <p:nvPr/>
        </p:nvCxnSpPr>
        <p:spPr>
          <a:xfrm>
            <a:off x="5241069" y="2697769"/>
            <a:ext cx="2971800" cy="0"/>
          </a:xfrm>
          <a:prstGeom prst="straightConnector1">
            <a:avLst/>
          </a:prstGeom>
          <a:ln w="28575">
            <a:solidFill>
              <a:srgbClr val="00583D"/>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32902" y="2184814"/>
            <a:ext cx="1371600" cy="369332"/>
          </a:xfrm>
          <a:prstGeom prst="rect">
            <a:avLst/>
          </a:prstGeom>
          <a:noFill/>
        </p:spPr>
        <p:txBody>
          <a:bodyPr wrap="square" rtlCol="0">
            <a:spAutoFit/>
          </a:bodyPr>
          <a:lstStyle/>
          <a:p>
            <a:pPr algn="ctr"/>
            <a:r>
              <a:rPr lang="en-US" dirty="0">
                <a:solidFill>
                  <a:schemeClr val="bg1"/>
                </a:solidFill>
              </a:rPr>
              <a:t>Bank</a:t>
            </a:r>
          </a:p>
        </p:txBody>
      </p:sp>
      <p:pic>
        <p:nvPicPr>
          <p:cNvPr id="19" name="Picture 18" descr="Newslink icon (4) circle black.png"/>
          <p:cNvPicPr>
            <a:picLocks noChangeAspect="1"/>
          </p:cNvPicPr>
          <p:nvPr/>
        </p:nvPicPr>
        <p:blipFill>
          <a:blip r:embed="rId2" cstate="print">
            <a:duotone>
              <a:schemeClr val="accent2">
                <a:shade val="45000"/>
                <a:satMod val="135000"/>
              </a:schemeClr>
              <a:prstClr val="white"/>
            </a:duotone>
          </a:blip>
          <a:stretch>
            <a:fillRect/>
          </a:stretch>
        </p:blipFill>
        <p:spPr>
          <a:xfrm>
            <a:off x="2469996" y="3273916"/>
            <a:ext cx="914400" cy="914400"/>
          </a:xfrm>
          <a:prstGeom prst="rect">
            <a:avLst/>
          </a:prstGeom>
        </p:spPr>
      </p:pic>
      <p:pic>
        <p:nvPicPr>
          <p:cNvPr id="22" name="Picture 21" descr="Newslink icon (3) black.png"/>
          <p:cNvPicPr>
            <a:picLocks noChangeAspect="1"/>
          </p:cNvPicPr>
          <p:nvPr/>
        </p:nvPicPr>
        <p:blipFill>
          <a:blip r:embed="rId3" cstate="print">
            <a:clrChange>
              <a:clrFrom>
                <a:srgbClr val="000000">
                  <a:alpha val="60000"/>
                </a:srgbClr>
              </a:clrFrom>
              <a:clrTo>
                <a:srgbClr val="000000">
                  <a:alpha val="0"/>
                </a:srgbClr>
              </a:clrTo>
            </a:clrChange>
            <a:duotone>
              <a:schemeClr val="accent1">
                <a:shade val="45000"/>
                <a:satMod val="135000"/>
              </a:schemeClr>
              <a:prstClr val="white"/>
            </a:duotone>
            <a:lum bright="25000"/>
          </a:blip>
          <a:stretch>
            <a:fillRect/>
          </a:stretch>
        </p:blipFill>
        <p:spPr>
          <a:xfrm>
            <a:off x="9525001" y="3581400"/>
            <a:ext cx="648295" cy="83820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0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p:bldP spid="9" grpId="0"/>
      <p:bldP spid="12"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16628" y="2896150"/>
            <a:ext cx="1" cy="1548050"/>
          </a:xfrm>
          <a:prstGeom prst="line">
            <a:avLst/>
          </a:prstGeom>
          <a:ln w="28575">
            <a:solidFill>
              <a:srgbClr val="E2A72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1200" y="228601"/>
            <a:ext cx="3200400" cy="632268"/>
          </a:xfrm>
        </p:spPr>
        <p:txBody>
          <a:bodyPr>
            <a:normAutofit/>
          </a:bodyPr>
          <a:lstStyle/>
          <a:p>
            <a:r>
              <a:rPr lang="en-CA" sz="4000" dirty="0">
                <a:solidFill>
                  <a:srgbClr val="76913D"/>
                </a:solidFill>
              </a:rPr>
              <a:t>What’s an IFA?</a:t>
            </a:r>
            <a:endParaRPr lang="en-US" sz="4000" dirty="0">
              <a:solidFill>
                <a:srgbClr val="76913D"/>
              </a:solidFill>
            </a:endParaRPr>
          </a:p>
        </p:txBody>
      </p:sp>
      <p:sp>
        <p:nvSpPr>
          <p:cNvPr id="4" name="Rectangle 3"/>
          <p:cNvSpPr>
            <a:spLocks noChangeArrowheads="1"/>
          </p:cNvSpPr>
          <p:nvPr/>
        </p:nvSpPr>
        <p:spPr bwMode="auto">
          <a:xfrm>
            <a:off x="2760135" y="4444200"/>
            <a:ext cx="2312987" cy="1094778"/>
          </a:xfrm>
          <a:prstGeom prst="rect">
            <a:avLst/>
          </a:prstGeom>
          <a:solidFill>
            <a:srgbClr val="00583D"/>
          </a:solidFill>
          <a:ln w="76200">
            <a:no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solidFill>
                  <a:schemeClr val="bg1"/>
                </a:solidFill>
                <a:latin typeface="Arial" charset="0"/>
              </a:rPr>
              <a:t>Holdco</a:t>
            </a:r>
          </a:p>
        </p:txBody>
      </p:sp>
      <p:sp>
        <p:nvSpPr>
          <p:cNvPr id="6" name="Text Box 20"/>
          <p:cNvSpPr txBox="1">
            <a:spLocks noChangeArrowheads="1"/>
          </p:cNvSpPr>
          <p:nvPr/>
        </p:nvSpPr>
        <p:spPr bwMode="auto">
          <a:xfrm>
            <a:off x="1690953" y="2000500"/>
            <a:ext cx="490537" cy="519112"/>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800" dirty="0">
                <a:solidFill>
                  <a:srgbClr val="E2A725"/>
                </a:solidFill>
              </a:rPr>
              <a:t> </a:t>
            </a:r>
          </a:p>
        </p:txBody>
      </p:sp>
      <p:sp>
        <p:nvSpPr>
          <p:cNvPr id="7" name="Text Box 21"/>
          <p:cNvSpPr txBox="1">
            <a:spLocks noChangeArrowheads="1"/>
          </p:cNvSpPr>
          <p:nvPr/>
        </p:nvSpPr>
        <p:spPr bwMode="auto">
          <a:xfrm>
            <a:off x="6463271" y="4214317"/>
            <a:ext cx="503238" cy="523220"/>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
            </a:pPr>
            <a:r>
              <a:rPr lang="en-US" sz="2800" dirty="0">
                <a:solidFill>
                  <a:srgbClr val="E2A725"/>
                </a:solidFill>
              </a:rPr>
              <a:t> </a:t>
            </a:r>
          </a:p>
        </p:txBody>
      </p:sp>
      <p:sp>
        <p:nvSpPr>
          <p:cNvPr id="8" name="Text Box 24"/>
          <p:cNvSpPr txBox="1">
            <a:spLocks noChangeArrowheads="1"/>
          </p:cNvSpPr>
          <p:nvPr/>
        </p:nvSpPr>
        <p:spPr bwMode="auto">
          <a:xfrm>
            <a:off x="5491721" y="4678720"/>
            <a:ext cx="2438400" cy="923330"/>
          </a:xfrm>
          <a:prstGeom prst="rect">
            <a:avLst/>
          </a:prstGeom>
          <a:noFill/>
          <a:ln w="9525">
            <a:noFill/>
            <a:miter lim="800000"/>
            <a:headEnd/>
            <a:tailEnd/>
          </a:ln>
          <a:effectLst/>
        </p:spPr>
        <p:txBody>
          <a:bodyPr wrap="square">
            <a:spAutoFit/>
          </a:bodyPr>
          <a:lstStyle/>
          <a:p>
            <a:pPr algn="ctr">
              <a:spcBef>
                <a:spcPct val="50000"/>
              </a:spcBef>
            </a:pPr>
            <a:r>
              <a:rPr lang="en-US" dirty="0">
                <a:solidFill>
                  <a:srgbClr val="90886D"/>
                </a:solidFill>
              </a:rPr>
              <a:t>Policy pays off loan, net death benefit received by policy beneficiary</a:t>
            </a:r>
          </a:p>
        </p:txBody>
      </p:sp>
      <p:sp>
        <p:nvSpPr>
          <p:cNvPr id="9" name="Text Box 24"/>
          <p:cNvSpPr txBox="1">
            <a:spLocks noChangeArrowheads="1"/>
          </p:cNvSpPr>
          <p:nvPr/>
        </p:nvSpPr>
        <p:spPr bwMode="auto">
          <a:xfrm>
            <a:off x="2064809" y="2076700"/>
            <a:ext cx="2233612" cy="369332"/>
          </a:xfrm>
          <a:prstGeom prst="rect">
            <a:avLst/>
          </a:prstGeom>
          <a:noFill/>
          <a:ln w="9525">
            <a:noFill/>
            <a:miter lim="800000"/>
            <a:headEnd/>
            <a:tailEnd/>
          </a:ln>
          <a:effectLst/>
        </p:spPr>
        <p:txBody>
          <a:bodyPr>
            <a:spAutoFit/>
          </a:bodyPr>
          <a:lstStyle/>
          <a:p>
            <a:pPr>
              <a:spcBef>
                <a:spcPct val="50000"/>
              </a:spcBef>
            </a:pPr>
            <a:r>
              <a:rPr lang="en-US" dirty="0">
                <a:solidFill>
                  <a:srgbClr val="90886D"/>
                </a:solidFill>
              </a:rPr>
              <a:t>Client dies</a:t>
            </a:r>
          </a:p>
        </p:txBody>
      </p:sp>
      <p:sp>
        <p:nvSpPr>
          <p:cNvPr id="10" name="Content Placeholder 2"/>
          <p:cNvSpPr txBox="1">
            <a:spLocks/>
          </p:cNvSpPr>
          <p:nvPr/>
        </p:nvSpPr>
        <p:spPr>
          <a:xfrm>
            <a:off x="2483909" y="1097886"/>
            <a:ext cx="2514600" cy="561964"/>
          </a:xfrm>
          <a:prstGeom prst="rect">
            <a:avLst/>
          </a:prstGeom>
        </p:spPr>
        <p:txBody>
          <a:bodyPr/>
          <a:lstStyle/>
          <a:p>
            <a:pPr marL="342900" indent="-342900" defTabSz="914400" eaLnBrk="0" fontAlgn="base" hangingPunct="0">
              <a:spcBef>
                <a:spcPct val="20000"/>
              </a:spcBef>
              <a:spcAft>
                <a:spcPct val="0"/>
              </a:spcAft>
              <a:buClr>
                <a:srgbClr val="E41F1F"/>
              </a:buClr>
              <a:defRPr/>
            </a:pPr>
            <a:r>
              <a:rPr lang="en-US" sz="3600" dirty="0">
                <a:solidFill>
                  <a:srgbClr val="E2A725"/>
                </a:solidFill>
                <a:latin typeface="Arial" pitchFamily="34" charset="0"/>
                <a:cs typeface="Arial" pitchFamily="34" charset="0"/>
              </a:rPr>
              <a:t>On death</a:t>
            </a:r>
          </a:p>
        </p:txBody>
      </p:sp>
      <p:sp>
        <p:nvSpPr>
          <p:cNvPr id="12" name="TextBox 11"/>
          <p:cNvSpPr txBox="1"/>
          <p:nvPr/>
        </p:nvSpPr>
        <p:spPr>
          <a:xfrm>
            <a:off x="8260244" y="1775389"/>
            <a:ext cx="1905000" cy="1169551"/>
          </a:xfrm>
          <a:prstGeom prst="rect">
            <a:avLst/>
          </a:prstGeom>
          <a:noFill/>
        </p:spPr>
        <p:txBody>
          <a:bodyPr wrap="square" rtlCol="0">
            <a:spAutoFit/>
          </a:bodyPr>
          <a:lstStyle/>
          <a:p>
            <a:r>
              <a:rPr lang="en-CA" sz="1400" b="1" dirty="0">
                <a:solidFill>
                  <a:srgbClr val="76913D"/>
                </a:solidFill>
              </a:rPr>
              <a:t>Named beneficiary:</a:t>
            </a:r>
          </a:p>
          <a:p>
            <a:pPr marL="111125">
              <a:buFont typeface="Arial" pitchFamily="34" charset="0"/>
              <a:buChar char="•"/>
            </a:pPr>
            <a:r>
              <a:rPr lang="en-CA" sz="1400" b="1" dirty="0">
                <a:solidFill>
                  <a:srgbClr val="76913D"/>
                </a:solidFill>
              </a:rPr>
              <a:t>  SPOUSE</a:t>
            </a:r>
          </a:p>
          <a:p>
            <a:pPr marL="111125">
              <a:buFont typeface="Arial" pitchFamily="34" charset="0"/>
              <a:buChar char="•"/>
            </a:pPr>
            <a:r>
              <a:rPr lang="en-CA" sz="1400" b="1" dirty="0">
                <a:solidFill>
                  <a:srgbClr val="76913D"/>
                </a:solidFill>
              </a:rPr>
              <a:t>  HEIRS</a:t>
            </a:r>
          </a:p>
          <a:p>
            <a:pPr marL="111125">
              <a:buFont typeface="Arial" pitchFamily="34" charset="0"/>
              <a:buChar char="•"/>
            </a:pPr>
            <a:r>
              <a:rPr lang="en-CA" sz="1400" b="1" dirty="0">
                <a:solidFill>
                  <a:srgbClr val="76913D"/>
                </a:solidFill>
              </a:rPr>
              <a:t>  CRA</a:t>
            </a:r>
          </a:p>
          <a:p>
            <a:pPr marL="111125">
              <a:buFont typeface="Arial" pitchFamily="34" charset="0"/>
              <a:buChar char="•"/>
            </a:pPr>
            <a:r>
              <a:rPr lang="en-CA" sz="1400" b="1" dirty="0">
                <a:solidFill>
                  <a:srgbClr val="76913D"/>
                </a:solidFill>
              </a:rPr>
              <a:t>  CHARITY</a:t>
            </a:r>
            <a:endParaRPr lang="en-US" sz="1400" b="1" dirty="0">
              <a:solidFill>
                <a:srgbClr val="76913D"/>
              </a:solidFill>
            </a:endParaRPr>
          </a:p>
        </p:txBody>
      </p:sp>
      <p:sp>
        <p:nvSpPr>
          <p:cNvPr id="13" name="Text Box 22"/>
          <p:cNvSpPr txBox="1">
            <a:spLocks noChangeArrowheads="1"/>
          </p:cNvSpPr>
          <p:nvPr/>
        </p:nvSpPr>
        <p:spPr bwMode="auto">
          <a:xfrm>
            <a:off x="3218644" y="3384787"/>
            <a:ext cx="490538" cy="519113"/>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800" dirty="0">
                <a:solidFill>
                  <a:srgbClr val="E2A725"/>
                </a:solidFill>
              </a:rPr>
              <a:t> </a:t>
            </a:r>
          </a:p>
        </p:txBody>
      </p:sp>
      <p:sp>
        <p:nvSpPr>
          <p:cNvPr id="14" name="Text Box 24"/>
          <p:cNvSpPr txBox="1">
            <a:spLocks noChangeArrowheads="1"/>
          </p:cNvSpPr>
          <p:nvPr/>
        </p:nvSpPr>
        <p:spPr bwMode="auto">
          <a:xfrm>
            <a:off x="4015839" y="3316645"/>
            <a:ext cx="2895600" cy="923330"/>
          </a:xfrm>
          <a:prstGeom prst="rect">
            <a:avLst/>
          </a:prstGeom>
          <a:noFill/>
          <a:ln w="9525">
            <a:noFill/>
            <a:miter lim="800000"/>
            <a:headEnd/>
            <a:tailEnd/>
          </a:ln>
          <a:effectLst/>
        </p:spPr>
        <p:txBody>
          <a:bodyPr wrap="square">
            <a:spAutoFit/>
          </a:bodyPr>
          <a:lstStyle/>
          <a:p>
            <a:pPr>
              <a:spcBef>
                <a:spcPct val="50000"/>
              </a:spcBef>
            </a:pPr>
            <a:r>
              <a:rPr lang="en-US" dirty="0">
                <a:solidFill>
                  <a:srgbClr val="90886D"/>
                </a:solidFill>
              </a:rPr>
              <a:t>Net death benefit distributed as capital dividend (CDA required)</a:t>
            </a:r>
          </a:p>
        </p:txBody>
      </p:sp>
      <p:cxnSp>
        <p:nvCxnSpPr>
          <p:cNvPr id="15" name="Straight Arrow Connector 14"/>
          <p:cNvCxnSpPr/>
          <p:nvPr/>
        </p:nvCxnSpPr>
        <p:spPr>
          <a:xfrm flipV="1">
            <a:off x="3728432" y="3036024"/>
            <a:ext cx="0" cy="1219200"/>
          </a:xfrm>
          <a:prstGeom prst="straightConnector1">
            <a:avLst/>
          </a:prstGeom>
          <a:ln w="28575">
            <a:solidFill>
              <a:srgbClr val="00583D"/>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41109" y="1867350"/>
            <a:ext cx="609462" cy="369332"/>
          </a:xfrm>
          <a:prstGeom prst="rect">
            <a:avLst/>
          </a:prstGeom>
        </p:spPr>
        <p:txBody>
          <a:bodyPr wrap="none">
            <a:spAutoFit/>
          </a:bodyPr>
          <a:lstStyle/>
          <a:p>
            <a:pPr defTabSz="631825" eaLnBrk="0" hangingPunct="0">
              <a:buSzPct val="175000"/>
              <a:buFont typeface="Wingdings" pitchFamily="2" charset="2"/>
              <a:buChar char=""/>
            </a:pPr>
            <a:r>
              <a:rPr lang="en-US" dirty="0">
                <a:solidFill>
                  <a:srgbClr val="E2A725"/>
                </a:solidFill>
                <a:latin typeface="Script"/>
                <a:ea typeface="Script"/>
                <a:cs typeface="Script"/>
              </a:rPr>
              <a:t> </a:t>
            </a:r>
          </a:p>
        </p:txBody>
      </p:sp>
      <p:cxnSp>
        <p:nvCxnSpPr>
          <p:cNvPr id="17" name="Straight Arrow Connector 16"/>
          <p:cNvCxnSpPr/>
          <p:nvPr/>
        </p:nvCxnSpPr>
        <p:spPr>
          <a:xfrm>
            <a:off x="4588935" y="2257975"/>
            <a:ext cx="3533775" cy="0"/>
          </a:xfrm>
          <a:prstGeom prst="straightConnector1">
            <a:avLst/>
          </a:prstGeom>
          <a:ln w="28575">
            <a:solidFill>
              <a:srgbClr val="00583D"/>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55609" y="2295554"/>
            <a:ext cx="3581400" cy="646331"/>
          </a:xfrm>
          <a:prstGeom prst="rect">
            <a:avLst/>
          </a:prstGeom>
        </p:spPr>
        <p:txBody>
          <a:bodyPr wrap="square">
            <a:spAutoFit/>
          </a:bodyPr>
          <a:lstStyle/>
          <a:p>
            <a:pPr algn="ctr"/>
            <a:r>
              <a:rPr lang="en-US" dirty="0">
                <a:solidFill>
                  <a:srgbClr val="90886D"/>
                </a:solidFill>
              </a:rPr>
              <a:t>Net death benefit</a:t>
            </a:r>
          </a:p>
          <a:p>
            <a:pPr algn="ctr"/>
            <a:endParaRPr lang="en-US" dirty="0">
              <a:solidFill>
                <a:srgbClr val="90886D"/>
              </a:solidFill>
            </a:endParaRPr>
          </a:p>
        </p:txBody>
      </p:sp>
      <p:pic>
        <p:nvPicPr>
          <p:cNvPr id="32" name="Picture 31" descr="Newslink icon (2) black.png"/>
          <p:cNvPicPr>
            <a:picLocks noChangeAspect="1"/>
          </p:cNvPicPr>
          <p:nvPr/>
        </p:nvPicPr>
        <p:blipFill>
          <a:blip r:embed="rId2" cstate="print">
            <a:duotone>
              <a:schemeClr val="accent1">
                <a:shade val="45000"/>
                <a:satMod val="135000"/>
              </a:schemeClr>
              <a:prstClr val="white"/>
            </a:duotone>
          </a:blip>
          <a:stretch>
            <a:fillRect/>
          </a:stretch>
        </p:blipFill>
        <p:spPr>
          <a:xfrm>
            <a:off x="8503709" y="3164246"/>
            <a:ext cx="1443850" cy="1540107"/>
          </a:xfrm>
          <a:prstGeom prst="rect">
            <a:avLst/>
          </a:prstGeom>
        </p:spPr>
      </p:pic>
      <p:sp>
        <p:nvSpPr>
          <p:cNvPr id="22" name="TextBox 21"/>
          <p:cNvSpPr txBox="1"/>
          <p:nvPr/>
        </p:nvSpPr>
        <p:spPr>
          <a:xfrm>
            <a:off x="8546456" y="3415147"/>
            <a:ext cx="1371600" cy="369332"/>
          </a:xfrm>
          <a:prstGeom prst="rect">
            <a:avLst/>
          </a:prstGeom>
          <a:noFill/>
        </p:spPr>
        <p:txBody>
          <a:bodyPr wrap="square" rtlCol="0">
            <a:spAutoFit/>
          </a:bodyPr>
          <a:lstStyle/>
          <a:p>
            <a:pPr algn="ctr"/>
            <a:r>
              <a:rPr lang="en-US" dirty="0">
                <a:solidFill>
                  <a:schemeClr val="bg1"/>
                </a:solidFill>
              </a:rPr>
              <a:t>Bank</a:t>
            </a:r>
          </a:p>
        </p:txBody>
      </p:sp>
      <p:pic>
        <p:nvPicPr>
          <p:cNvPr id="23" name="Picture 22" descr="Newslink icon (3) black.png"/>
          <p:cNvPicPr>
            <a:picLocks noChangeAspect="1"/>
          </p:cNvPicPr>
          <p:nvPr/>
        </p:nvPicPr>
        <p:blipFill>
          <a:blip r:embed="rId3" cstate="print">
            <a:clrChange>
              <a:clrFrom>
                <a:srgbClr val="000000">
                  <a:alpha val="60000"/>
                </a:srgbClr>
              </a:clrFrom>
              <a:clrTo>
                <a:srgbClr val="000000">
                  <a:alpha val="0"/>
                </a:srgbClr>
              </a:clrTo>
            </a:clrChange>
            <a:duotone>
              <a:schemeClr val="accent1">
                <a:shade val="45000"/>
                <a:satMod val="135000"/>
              </a:schemeClr>
              <a:prstClr val="white"/>
            </a:duotone>
            <a:lum bright="25000"/>
          </a:blip>
          <a:stretch>
            <a:fillRect/>
          </a:stretch>
        </p:blipFill>
        <p:spPr>
          <a:xfrm>
            <a:off x="9418110" y="4613902"/>
            <a:ext cx="648295" cy="838200"/>
          </a:xfrm>
          <a:prstGeom prst="rect">
            <a:avLst/>
          </a:prstGeom>
          <a:solidFill>
            <a:schemeClr val="bg1"/>
          </a:solidFill>
        </p:spPr>
      </p:pic>
      <p:pic>
        <p:nvPicPr>
          <p:cNvPr id="41" name="Picture 40" descr="Newslink icon (7) circle black.png"/>
          <p:cNvPicPr>
            <a:picLocks noChangeAspect="1"/>
          </p:cNvPicPr>
          <p:nvPr/>
        </p:nvPicPr>
        <p:blipFill>
          <a:blip r:embed="rId4" cstate="print">
            <a:duotone>
              <a:schemeClr val="accent2">
                <a:shade val="45000"/>
                <a:satMod val="135000"/>
              </a:schemeClr>
              <a:prstClr val="white"/>
            </a:duotone>
          </a:blip>
          <a:stretch>
            <a:fillRect/>
          </a:stretch>
        </p:blipFill>
        <p:spPr>
          <a:xfrm>
            <a:off x="8263958" y="4591600"/>
            <a:ext cx="914400" cy="914400"/>
          </a:xfrm>
          <a:prstGeom prst="rect">
            <a:avLst/>
          </a:prstGeom>
        </p:spPr>
      </p:pic>
      <p:pic>
        <p:nvPicPr>
          <p:cNvPr id="42" name="Picture 41" descr="Newslink icon (7) circle black.png"/>
          <p:cNvPicPr>
            <a:picLocks noChangeAspect="1"/>
          </p:cNvPicPr>
          <p:nvPr/>
        </p:nvPicPr>
        <p:blipFill>
          <a:blip r:embed="rId4" cstate="print">
            <a:duotone>
              <a:schemeClr val="accent2">
                <a:shade val="45000"/>
                <a:satMod val="135000"/>
              </a:schemeClr>
              <a:prstClr val="white"/>
            </a:duotone>
          </a:blip>
          <a:stretch>
            <a:fillRect/>
          </a:stretch>
        </p:blipFill>
        <p:spPr>
          <a:xfrm>
            <a:off x="9481301" y="2381800"/>
            <a:ext cx="914400" cy="914400"/>
          </a:xfrm>
          <a:prstGeom prst="rect">
            <a:avLst/>
          </a:prstGeom>
        </p:spPr>
      </p:pic>
      <p:sp>
        <p:nvSpPr>
          <p:cNvPr id="30" name="Isosceles Triangle 29"/>
          <p:cNvSpPr/>
          <p:nvPr/>
        </p:nvSpPr>
        <p:spPr>
          <a:xfrm>
            <a:off x="3047764" y="1760587"/>
            <a:ext cx="1752600" cy="1143000"/>
          </a:xfrm>
          <a:prstGeom prst="triangle">
            <a:avLst/>
          </a:prstGeom>
          <a:solidFill>
            <a:srgbClr val="00583D"/>
          </a:solidFill>
          <a:ln w="76200">
            <a:no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CA" sz="2400" b="1" dirty="0">
                <a:solidFill>
                  <a:schemeClr val="bg1"/>
                </a:solidFill>
                <a:latin typeface="Arial" charset="0"/>
              </a:rPr>
              <a:t>Estate</a:t>
            </a:r>
            <a:endParaRPr lang="en-US" sz="2400" b="1" dirty="0">
              <a:solidFill>
                <a:schemeClr val="bg1"/>
              </a:solidFill>
              <a:latin typeface="Arial" charset="0"/>
            </a:endParaRPr>
          </a:p>
        </p:txBody>
      </p:sp>
      <p:pic>
        <p:nvPicPr>
          <p:cNvPr id="44" name="Picture 43" descr="Newslink icon (7) circle black.png"/>
          <p:cNvPicPr>
            <a:picLocks noChangeAspect="1"/>
          </p:cNvPicPr>
          <p:nvPr/>
        </p:nvPicPr>
        <p:blipFill>
          <a:blip r:embed="rId4" cstate="print">
            <a:duotone>
              <a:schemeClr val="accent2">
                <a:shade val="45000"/>
                <a:satMod val="135000"/>
              </a:schemeClr>
              <a:prstClr val="white"/>
            </a:duotone>
          </a:blip>
          <a:stretch>
            <a:fillRect/>
          </a:stretch>
        </p:blipFill>
        <p:spPr>
          <a:xfrm>
            <a:off x="4442807" y="2381800"/>
            <a:ext cx="914400" cy="914400"/>
          </a:xfrm>
          <a:prstGeom prst="rect">
            <a:avLst/>
          </a:prstGeom>
        </p:spPr>
      </p:pic>
      <p:sp>
        <p:nvSpPr>
          <p:cNvPr id="31" name="Rectangle 30"/>
          <p:cNvSpPr/>
          <p:nvPr/>
        </p:nvSpPr>
        <p:spPr>
          <a:xfrm>
            <a:off x="4312709" y="2305601"/>
            <a:ext cx="1143000" cy="107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051478" y="1772200"/>
            <a:ext cx="1752600" cy="1143000"/>
          </a:xfrm>
          <a:prstGeom prst="triangle">
            <a:avLst/>
          </a:prstGeom>
          <a:solidFill>
            <a:srgbClr val="00583D"/>
          </a:solidFill>
          <a:ln w="76200">
            <a:no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CA" sz="2400" b="1" dirty="0">
                <a:solidFill>
                  <a:schemeClr val="bg1"/>
                </a:solidFill>
                <a:latin typeface="Arial" charset="0"/>
              </a:rPr>
              <a:t>Estate</a:t>
            </a:r>
            <a:endParaRPr lang="en-US" sz="2400" b="1" dirty="0">
              <a:solidFill>
                <a:schemeClr val="bg1"/>
              </a:solidFill>
              <a:latin typeface="Arial" charset="0"/>
            </a:endParaRPr>
          </a:p>
        </p:txBody>
      </p:sp>
      <p:sp>
        <p:nvSpPr>
          <p:cNvPr id="46" name="Rectangle 45"/>
          <p:cNvSpPr/>
          <p:nvPr/>
        </p:nvSpPr>
        <p:spPr>
          <a:xfrm>
            <a:off x="4541309" y="554054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84003" y="5048800"/>
            <a:ext cx="457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Newslink icon (7) circle black.png"/>
          <p:cNvPicPr>
            <a:picLocks noChangeAspect="1"/>
          </p:cNvPicPr>
          <p:nvPr/>
        </p:nvPicPr>
        <p:blipFill>
          <a:blip r:embed="rId4" cstate="print">
            <a:duotone>
              <a:schemeClr val="accent2">
                <a:shade val="45000"/>
                <a:satMod val="135000"/>
              </a:schemeClr>
              <a:prstClr val="white"/>
            </a:duotone>
          </a:blip>
          <a:stretch>
            <a:fillRect/>
          </a:stretch>
        </p:blipFill>
        <p:spPr>
          <a:xfrm>
            <a:off x="2483909" y="5125000"/>
            <a:ext cx="914400" cy="914400"/>
          </a:xfrm>
          <a:prstGeom prst="rect">
            <a:avLst/>
          </a:prstGeom>
        </p:spPr>
      </p:pic>
      <p:grpSp>
        <p:nvGrpSpPr>
          <p:cNvPr id="51" name="Group 50"/>
          <p:cNvGrpSpPr/>
          <p:nvPr/>
        </p:nvGrpSpPr>
        <p:grpSpPr>
          <a:xfrm>
            <a:off x="2026710" y="4439200"/>
            <a:ext cx="3053849" cy="1935278"/>
            <a:chOff x="533400" y="4572000"/>
            <a:chExt cx="3053849" cy="1935278"/>
          </a:xfrm>
        </p:grpSpPr>
        <p:sp>
          <p:nvSpPr>
            <p:cNvPr id="27" name="Rectangle 26"/>
            <p:cNvSpPr>
              <a:spLocks noChangeArrowheads="1"/>
            </p:cNvSpPr>
            <p:nvPr/>
          </p:nvSpPr>
          <p:spPr bwMode="auto">
            <a:xfrm>
              <a:off x="1274262" y="4572000"/>
              <a:ext cx="2312987" cy="1094778"/>
            </a:xfrm>
            <a:prstGeom prst="rect">
              <a:avLst/>
            </a:prstGeom>
            <a:solidFill>
              <a:srgbClr val="00583D"/>
            </a:solidFill>
            <a:ln w="76200">
              <a:no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solidFill>
                    <a:schemeClr val="bg1"/>
                  </a:solidFill>
                  <a:latin typeface="Arial" charset="0"/>
                </a:rPr>
                <a:t>Holdco</a:t>
              </a:r>
            </a:p>
          </p:txBody>
        </p:sp>
        <p:sp>
          <p:nvSpPr>
            <p:cNvPr id="33" name="Rectangle 32"/>
            <p:cNvSpPr/>
            <p:nvPr/>
          </p:nvSpPr>
          <p:spPr>
            <a:xfrm>
              <a:off x="533400" y="5669078"/>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59005" y="5029200"/>
              <a:ext cx="609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617510" y="5221645"/>
            <a:ext cx="648295" cy="838200"/>
            <a:chOff x="3124200" y="5049645"/>
            <a:chExt cx="648295" cy="838200"/>
          </a:xfrm>
        </p:grpSpPr>
        <p:sp>
          <p:nvSpPr>
            <p:cNvPr id="38" name="Rectangle 37"/>
            <p:cNvSpPr/>
            <p:nvPr/>
          </p:nvSpPr>
          <p:spPr>
            <a:xfrm>
              <a:off x="3124200" y="5092392"/>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Newslink icon (3) black.png"/>
            <p:cNvPicPr>
              <a:picLocks noChangeAspect="1"/>
            </p:cNvPicPr>
            <p:nvPr/>
          </p:nvPicPr>
          <p:blipFill>
            <a:blip r:embed="rId3" cstate="print">
              <a:duotone>
                <a:schemeClr val="accent1">
                  <a:shade val="45000"/>
                  <a:satMod val="135000"/>
                </a:schemeClr>
                <a:prstClr val="white"/>
              </a:duotone>
            </a:blip>
            <a:stretch>
              <a:fillRect/>
            </a:stretch>
          </p:blipFill>
          <p:spPr>
            <a:xfrm>
              <a:off x="3124200" y="5049645"/>
              <a:ext cx="648295" cy="838200"/>
            </a:xfrm>
            <a:prstGeom prst="rect">
              <a:avLst/>
            </a:prstGeom>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 presetClass="exit" presetSubtype="0" fill="hold" nodeType="withEffect">
                                  <p:stCondLst>
                                    <p:cond delay="0"/>
                                  </p:stCondLst>
                                  <p:childTnLst>
                                    <p:set>
                                      <p:cBhvr>
                                        <p:cTn id="9" dur="1" fill="hold">
                                          <p:stCondLst>
                                            <p:cond delay="0"/>
                                          </p:stCondLst>
                                        </p:cTn>
                                        <p:tgtEl>
                                          <p:spTgt spid="23"/>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43"/>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2000"/>
                                        <p:tgtEl>
                                          <p:spTgt spid="41"/>
                                        </p:tgtEl>
                                      </p:cBhvr>
                                    </p:animEffect>
                                  </p:child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20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20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2000"/>
                                        <p:tgtEl>
                                          <p:spTgt spid="42"/>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0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6" grpId="0"/>
      <p:bldP spid="18" grpId="0"/>
      <p:bldP spid="31"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219200"/>
          </a:xfrm>
        </p:spPr>
        <p:txBody>
          <a:bodyPr>
            <a:normAutofit/>
          </a:bodyPr>
          <a:lstStyle/>
          <a:p>
            <a:pPr lvl="0"/>
            <a:r>
              <a:rPr lang="en-CA" sz="4400" dirty="0">
                <a:solidFill>
                  <a:srgbClr val="76913D"/>
                </a:solidFill>
              </a:rPr>
              <a:t>Immediate Financing Arrangement</a:t>
            </a:r>
            <a:endParaRPr lang="en-US" sz="4400" dirty="0">
              <a:solidFill>
                <a:srgbClr val="76913D"/>
              </a:solidFill>
            </a:endParaRPr>
          </a:p>
        </p:txBody>
      </p:sp>
      <p:sp>
        <p:nvSpPr>
          <p:cNvPr id="4" name="Content Placeholder 2"/>
          <p:cNvSpPr>
            <a:spLocks noGrp="1"/>
          </p:cNvSpPr>
          <p:nvPr>
            <p:ph idx="1"/>
          </p:nvPr>
        </p:nvSpPr>
        <p:spPr>
          <a:xfrm>
            <a:off x="759854" y="1905000"/>
            <a:ext cx="10367492" cy="4038600"/>
          </a:xfrm>
        </p:spPr>
        <p:txBody>
          <a:bodyPr>
            <a:normAutofit/>
          </a:bodyPr>
          <a:lstStyle/>
          <a:p>
            <a:pPr>
              <a:spcAft>
                <a:spcPts val="600"/>
              </a:spcAft>
              <a:buNone/>
            </a:pPr>
            <a:r>
              <a:rPr lang="en-US" sz="3200" dirty="0">
                <a:solidFill>
                  <a:srgbClr val="E2A725"/>
                </a:solidFill>
              </a:rPr>
              <a:t>What was accomplished?</a:t>
            </a:r>
          </a:p>
          <a:p>
            <a:pPr marL="339725" indent="-338138">
              <a:buClr>
                <a:srgbClr val="E2A725"/>
              </a:buClr>
              <a:buFont typeface="+mj-lt"/>
              <a:buAutoNum type="arabicPeriod"/>
            </a:pPr>
            <a:r>
              <a:rPr lang="en-US" sz="3200" dirty="0">
                <a:solidFill>
                  <a:srgbClr val="76913D"/>
                </a:solidFill>
              </a:rPr>
              <a:t>Client acquires permanent life insurance protection</a:t>
            </a:r>
          </a:p>
          <a:p>
            <a:pPr marL="685800" lvl="1" indent="-341313">
              <a:spcBef>
                <a:spcPts val="1200"/>
              </a:spcBef>
              <a:buClr>
                <a:srgbClr val="E2A725"/>
              </a:buClr>
            </a:pPr>
            <a:r>
              <a:rPr lang="en-US" sz="3200" dirty="0">
                <a:solidFill>
                  <a:srgbClr val="90886D"/>
                </a:solidFill>
              </a:rPr>
              <a:t>Death benefit available to beneficiary equals insurance proceeds minus loan balance</a:t>
            </a:r>
          </a:p>
          <a:p>
            <a:pPr marL="338138" indent="-338138">
              <a:spcBef>
                <a:spcPts val="1800"/>
              </a:spcBef>
              <a:buClr>
                <a:srgbClr val="E2A725"/>
              </a:buClr>
              <a:buFont typeface="+mj-lt"/>
              <a:buAutoNum type="arabicPeriod"/>
            </a:pPr>
            <a:r>
              <a:rPr lang="en-US" sz="3200" dirty="0">
                <a:solidFill>
                  <a:srgbClr val="76913D"/>
                </a:solidFill>
              </a:rPr>
              <a:t>Client’s capital is largely intact</a:t>
            </a:r>
          </a:p>
          <a:p>
            <a:pPr marL="688975" lvl="1" indent="-344488">
              <a:spcBef>
                <a:spcPts val="1200"/>
              </a:spcBef>
              <a:buClr>
                <a:srgbClr val="E2A725"/>
              </a:buClr>
            </a:pPr>
            <a:r>
              <a:rPr lang="en-US" sz="3200" dirty="0">
                <a:solidFill>
                  <a:srgbClr val="90886D"/>
                </a:solidFill>
              </a:rPr>
              <a:t>The cash used to purchase the life insurance policy is replaced with the borrowed money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26533"/>
          </a:xfrm>
        </p:spPr>
        <p:txBody>
          <a:bodyPr>
            <a:normAutofit/>
          </a:bodyPr>
          <a:lstStyle/>
          <a:p>
            <a:pPr lvl="0"/>
            <a:r>
              <a:rPr lang="en-CA" sz="4000" dirty="0">
                <a:solidFill>
                  <a:srgbClr val="76913D"/>
                </a:solidFill>
              </a:rPr>
              <a:t>Immediate Financing Arrangement</a:t>
            </a:r>
            <a:endParaRPr lang="en-US" sz="4000" dirty="0">
              <a:solidFill>
                <a:srgbClr val="76913D"/>
              </a:solidFill>
            </a:endParaRPr>
          </a:p>
        </p:txBody>
      </p:sp>
      <p:sp>
        <p:nvSpPr>
          <p:cNvPr id="3" name="Content Placeholder 2"/>
          <p:cNvSpPr txBox="1">
            <a:spLocks/>
          </p:cNvSpPr>
          <p:nvPr/>
        </p:nvSpPr>
        <p:spPr>
          <a:xfrm>
            <a:off x="566670" y="1168400"/>
            <a:ext cx="11384924" cy="4953000"/>
          </a:xfrm>
          <a:prstGeom prst="rect">
            <a:avLst/>
          </a:prstGeom>
        </p:spPr>
        <p:txBody>
          <a:bodyPr/>
          <a:lstStyle/>
          <a:p>
            <a:pPr marL="457200" indent="-457200" defTabSz="914400" eaLnBrk="0" hangingPunct="0">
              <a:spcBef>
                <a:spcPts val="1800"/>
              </a:spcBef>
              <a:spcAft>
                <a:spcPts val="600"/>
              </a:spcAft>
              <a:buClr>
                <a:srgbClr val="E41F1F"/>
              </a:buClr>
              <a:defRPr/>
            </a:pPr>
            <a:r>
              <a:rPr lang="en-US" sz="2800" dirty="0">
                <a:solidFill>
                  <a:srgbClr val="E2A725"/>
                </a:solidFill>
                <a:cs typeface="Arial" pitchFamily="34" charset="0"/>
              </a:rPr>
              <a:t>What was accomplished? </a:t>
            </a:r>
            <a:r>
              <a:rPr lang="en-US" sz="2800" i="1" dirty="0">
                <a:solidFill>
                  <a:srgbClr val="E2A725"/>
                </a:solidFill>
                <a:cs typeface="Arial" pitchFamily="34" charset="0"/>
              </a:rPr>
              <a:t>(cont.)</a:t>
            </a:r>
          </a:p>
          <a:p>
            <a:pPr marL="339725" indent="-338138" defTabSz="914400" eaLnBrk="0" hangingPunct="0">
              <a:spcBef>
                <a:spcPts val="1200"/>
              </a:spcBef>
              <a:buClr>
                <a:srgbClr val="E41F1F"/>
              </a:buClr>
              <a:defRPr/>
            </a:pPr>
            <a:r>
              <a:rPr lang="en-US" sz="2800" dirty="0">
                <a:solidFill>
                  <a:srgbClr val="E2A725"/>
                </a:solidFill>
                <a:cs typeface="Arial" pitchFamily="34" charset="0"/>
              </a:rPr>
              <a:t>3.	</a:t>
            </a:r>
            <a:r>
              <a:rPr lang="en-US" sz="2800" dirty="0">
                <a:solidFill>
                  <a:srgbClr val="76913D"/>
                </a:solidFill>
                <a:cs typeface="Arial" pitchFamily="34" charset="0"/>
              </a:rPr>
              <a:t>Cost of insurance is reduced</a:t>
            </a:r>
          </a:p>
          <a:p>
            <a:pPr marL="688975" lvl="1" indent="-333375" defTabSz="914400" eaLnBrk="0" hangingPunct="0">
              <a:spcBef>
                <a:spcPct val="20000"/>
              </a:spcBef>
              <a:buClr>
                <a:srgbClr val="E2A725"/>
              </a:buClr>
              <a:buFont typeface="Arial" pitchFamily="34" charset="0"/>
              <a:buChar char="–"/>
              <a:defRPr/>
            </a:pPr>
            <a:r>
              <a:rPr lang="en-US" sz="2800" dirty="0">
                <a:solidFill>
                  <a:srgbClr val="8D8479"/>
                </a:solidFill>
                <a:cs typeface="Arial" pitchFamily="34" charset="0"/>
              </a:rPr>
              <a:t>Out of pocket cost of the life insurance is effectively the loan interest less the tax savings from the loan interest and collateral insurance deduction </a:t>
            </a:r>
          </a:p>
          <a:p>
            <a:pPr marL="1143000" lvl="2" indent="-228600" defTabSz="914400" eaLnBrk="0" hangingPunct="0">
              <a:spcBef>
                <a:spcPct val="20000"/>
              </a:spcBef>
              <a:buClr>
                <a:srgbClr val="E2A725"/>
              </a:buClr>
              <a:buFont typeface="Arial" pitchFamily="34" charset="0"/>
              <a:buChar char="•"/>
              <a:defRPr/>
            </a:pPr>
            <a:r>
              <a:rPr lang="en-US" sz="2800" dirty="0">
                <a:solidFill>
                  <a:srgbClr val="76913D"/>
                </a:solidFill>
                <a:cs typeface="Arial" pitchFamily="34" charset="0"/>
              </a:rPr>
              <a:t>Works better with higher tax rates</a:t>
            </a:r>
          </a:p>
          <a:p>
            <a:pPr marL="1143000" lvl="2" indent="-228600" defTabSz="914400" eaLnBrk="0" hangingPunct="0">
              <a:spcBef>
                <a:spcPct val="20000"/>
              </a:spcBef>
              <a:buClr>
                <a:srgbClr val="E2A725"/>
              </a:buClr>
              <a:buFont typeface="Arial" pitchFamily="34" charset="0"/>
              <a:buChar char="•"/>
              <a:defRPr/>
            </a:pPr>
            <a:r>
              <a:rPr lang="en-US" sz="2800" dirty="0">
                <a:solidFill>
                  <a:srgbClr val="76913D"/>
                </a:solidFill>
                <a:cs typeface="Arial" pitchFamily="34" charset="0"/>
              </a:rPr>
              <a:t>Interest may be “capitalized”</a:t>
            </a:r>
          </a:p>
          <a:p>
            <a:pPr marL="339725" indent="-338138" defTabSz="914400" eaLnBrk="0" hangingPunct="0">
              <a:spcBef>
                <a:spcPts val="1200"/>
              </a:spcBef>
              <a:buClr>
                <a:srgbClr val="E2A725"/>
              </a:buClr>
              <a:buFont typeface="Arial" pitchFamily="34" charset="0"/>
              <a:buAutoNum type="arabicPeriod" startAt="4"/>
              <a:defRPr/>
            </a:pPr>
            <a:r>
              <a:rPr lang="en-US" sz="2800" dirty="0">
                <a:solidFill>
                  <a:srgbClr val="76913D"/>
                </a:solidFill>
                <a:cs typeface="Arial" pitchFamily="34" charset="0"/>
              </a:rPr>
              <a:t>Capital dividend account (CDA) credit, if a corporate IFA</a:t>
            </a:r>
          </a:p>
          <a:p>
            <a:pPr marL="685800" lvl="1" indent="-341313" defTabSz="914400" eaLnBrk="0" hangingPunct="0">
              <a:spcBef>
                <a:spcPct val="20000"/>
              </a:spcBef>
              <a:buClr>
                <a:srgbClr val="E2A725"/>
              </a:buClr>
              <a:buFont typeface="Arial" pitchFamily="34" charset="0"/>
              <a:buChar char="–"/>
              <a:defRPr/>
            </a:pPr>
            <a:r>
              <a:rPr lang="en-US" sz="2800" dirty="0">
                <a:solidFill>
                  <a:srgbClr val="8D8479"/>
                </a:solidFill>
                <a:cs typeface="Arial" pitchFamily="34" charset="0"/>
              </a:rPr>
              <a:t>CDA available to enable tax-free distribution of other assets, credit generally equals total death benefit less the policy’s adjusted cost basis (ACB)</a:t>
            </a:r>
          </a:p>
          <a:p>
            <a:pPr marL="342900" indent="-342900" defTabSz="914400" eaLnBrk="0" hangingPunct="0">
              <a:spcBef>
                <a:spcPct val="20000"/>
              </a:spcBef>
              <a:buClr>
                <a:srgbClr val="E41F1F"/>
              </a:buClr>
              <a:buFont typeface="Arial" pitchFamily="34" charset="0"/>
              <a:buChar char="•"/>
              <a:defRPr/>
            </a:pPr>
            <a:endParaRPr lang="en-US" sz="2800" dirty="0">
              <a:solidFill>
                <a:srgbClr val="255282"/>
              </a:solidFill>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8D46-CF7E-435C-99C2-89598583867B}"/>
              </a:ext>
            </a:extLst>
          </p:cNvPr>
          <p:cNvSpPr>
            <a:spLocks noGrp="1"/>
          </p:cNvSpPr>
          <p:nvPr>
            <p:ph type="title"/>
          </p:nvPr>
        </p:nvSpPr>
        <p:spPr/>
        <p:txBody>
          <a:bodyPr/>
          <a:lstStyle/>
          <a:p>
            <a:r>
              <a:rPr lang="en-US" dirty="0"/>
              <a:t>IFA	vs no IFA </a:t>
            </a:r>
          </a:p>
        </p:txBody>
      </p:sp>
      <p:pic>
        <p:nvPicPr>
          <p:cNvPr id="3" name="Picture 2">
            <a:extLst>
              <a:ext uri="{FF2B5EF4-FFF2-40B4-BE49-F238E27FC236}">
                <a16:creationId xmlns:a16="http://schemas.microsoft.com/office/drawing/2014/main" id="{5C66D417-C443-4B84-82C7-82705CFAB045}"/>
              </a:ext>
            </a:extLst>
          </p:cNvPr>
          <p:cNvPicPr>
            <a:picLocks noChangeAspect="1"/>
          </p:cNvPicPr>
          <p:nvPr/>
        </p:nvPicPr>
        <p:blipFill>
          <a:blip r:embed="rId3"/>
          <a:stretch>
            <a:fillRect/>
          </a:stretch>
        </p:blipFill>
        <p:spPr>
          <a:xfrm>
            <a:off x="552450" y="2323792"/>
            <a:ext cx="11250591" cy="3500975"/>
          </a:xfrm>
          <a:prstGeom prst="rect">
            <a:avLst/>
          </a:prstGeom>
        </p:spPr>
      </p:pic>
    </p:spTree>
    <p:extLst>
      <p:ext uri="{BB962C8B-B14F-4D97-AF65-F5344CB8AC3E}">
        <p14:creationId xmlns:p14="http://schemas.microsoft.com/office/powerpoint/2010/main" val="365901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524933"/>
          </a:xfrm>
        </p:spPr>
        <p:txBody>
          <a:bodyPr>
            <a:noAutofit/>
          </a:bodyPr>
          <a:lstStyle/>
          <a:p>
            <a:r>
              <a:rPr lang="en-CA" sz="4000" dirty="0">
                <a:solidFill>
                  <a:srgbClr val="76913D"/>
                </a:solidFill>
              </a:rPr>
              <a:t>Immediate Financing Arrangement</a:t>
            </a:r>
            <a:endParaRPr lang="en-US" sz="4000" dirty="0">
              <a:solidFill>
                <a:srgbClr val="76913D"/>
              </a:solidFill>
            </a:endParaRPr>
          </a:p>
        </p:txBody>
      </p:sp>
      <p:sp>
        <p:nvSpPr>
          <p:cNvPr id="3" name="Content Placeholder 2"/>
          <p:cNvSpPr txBox="1">
            <a:spLocks/>
          </p:cNvSpPr>
          <p:nvPr/>
        </p:nvSpPr>
        <p:spPr>
          <a:xfrm>
            <a:off x="206062" y="1275008"/>
            <a:ext cx="11706896" cy="4922592"/>
          </a:xfrm>
          <a:prstGeom prst="rect">
            <a:avLst/>
          </a:prstGeom>
        </p:spPr>
        <p:txBody>
          <a:bodyPr/>
          <a:lstStyle/>
          <a:p>
            <a:pPr marL="342900" indent="-342900" defTabSz="914400" eaLnBrk="0" fontAlgn="base" hangingPunct="0">
              <a:spcBef>
                <a:spcPts val="600"/>
              </a:spcBef>
              <a:spcAft>
                <a:spcPct val="0"/>
              </a:spcAft>
              <a:buClr>
                <a:srgbClr val="E41F1F"/>
              </a:buClr>
              <a:defRPr/>
            </a:pPr>
            <a:r>
              <a:rPr lang="en-US" sz="2800" dirty="0">
                <a:solidFill>
                  <a:srgbClr val="E2A725"/>
                </a:solidFill>
                <a:cs typeface="Arial" pitchFamily="34" charset="0"/>
              </a:rPr>
              <a:t>Client profile</a:t>
            </a:r>
          </a:p>
          <a:p>
            <a:pPr marL="342900" indent="-342900" defTabSz="914400" eaLnBrk="0" fontAlgn="base" hangingPunct="0">
              <a:spcBef>
                <a:spcPts val="600"/>
              </a:spcBef>
              <a:spcAft>
                <a:spcPts val="600"/>
              </a:spcAft>
              <a:buClr>
                <a:srgbClr val="E2A725"/>
              </a:buClr>
              <a:buFont typeface="Arial" pitchFamily="34" charset="0"/>
              <a:buChar char="•"/>
              <a:defRPr/>
            </a:pPr>
            <a:r>
              <a:rPr lang="en-CA" sz="2800" dirty="0">
                <a:solidFill>
                  <a:srgbClr val="76913D"/>
                </a:solidFill>
                <a:cs typeface="Arial" pitchFamily="34" charset="0"/>
              </a:rPr>
              <a:t>This strategy is </a:t>
            </a:r>
            <a:r>
              <a:rPr lang="en-CA" sz="2800" b="1" i="1" dirty="0">
                <a:solidFill>
                  <a:srgbClr val="E2A725"/>
                </a:solidFill>
                <a:cs typeface="Arial" pitchFamily="34" charset="0"/>
              </a:rPr>
              <a:t>not</a:t>
            </a:r>
            <a:r>
              <a:rPr lang="en-CA" sz="2800" dirty="0">
                <a:solidFill>
                  <a:srgbClr val="76913D"/>
                </a:solidFill>
                <a:cs typeface="Arial" pitchFamily="34" charset="0"/>
              </a:rPr>
              <a:t> for everyone!</a:t>
            </a:r>
            <a:endParaRPr lang="en-US" sz="2800" dirty="0">
              <a:solidFill>
                <a:srgbClr val="76913D"/>
              </a:solidFill>
              <a:cs typeface="Arial" pitchFamily="34" charset="0"/>
            </a:endParaRPr>
          </a:p>
          <a:p>
            <a:pPr marL="342900" indent="-342900" defTabSz="914400" eaLnBrk="0" fontAlgn="base" hangingPunct="0">
              <a:spcBef>
                <a:spcPts val="600"/>
              </a:spcBef>
              <a:buClr>
                <a:srgbClr val="E2A725"/>
              </a:buClr>
              <a:buFont typeface="Arial" pitchFamily="34" charset="0"/>
              <a:buChar char="•"/>
              <a:defRPr/>
            </a:pPr>
            <a:r>
              <a:rPr lang="en-US" sz="2800" dirty="0">
                <a:solidFill>
                  <a:srgbClr val="76913D"/>
                </a:solidFill>
                <a:cs typeface="Arial" pitchFamily="34" charset="0"/>
              </a:rPr>
              <a:t>Client needs life insurance but:</a:t>
            </a:r>
          </a:p>
          <a:p>
            <a:pPr marL="742950" lvl="1" indent="-285750" defTabSz="914400" eaLnBrk="0" fontAlgn="base" hangingPunct="0">
              <a:spcBef>
                <a:spcPts val="600"/>
              </a:spcBef>
              <a:spcAft>
                <a:spcPct val="0"/>
              </a:spcAft>
              <a:buClr>
                <a:srgbClr val="E2A725"/>
              </a:buClr>
              <a:buFont typeface="Arial" pitchFamily="34" charset="0"/>
              <a:buChar char="–"/>
              <a:defRPr/>
            </a:pPr>
            <a:r>
              <a:rPr lang="en-US" sz="2800" dirty="0">
                <a:solidFill>
                  <a:srgbClr val="90886D"/>
                </a:solidFill>
                <a:cs typeface="Arial" pitchFamily="34" charset="0"/>
              </a:rPr>
              <a:t>has cash flow concerns (asset rich and cash poor); or,</a:t>
            </a:r>
          </a:p>
          <a:p>
            <a:pPr marL="742950" lvl="1" indent="-285750" defTabSz="914400" eaLnBrk="0" fontAlgn="base" hangingPunct="0">
              <a:spcBef>
                <a:spcPts val="600"/>
              </a:spcBef>
              <a:spcAft>
                <a:spcPts val="600"/>
              </a:spcAft>
              <a:buClr>
                <a:srgbClr val="E2A725"/>
              </a:buClr>
              <a:buFont typeface="Arial" pitchFamily="34" charset="0"/>
              <a:buChar char="–"/>
              <a:defRPr/>
            </a:pPr>
            <a:r>
              <a:rPr lang="en-US" sz="2800" dirty="0">
                <a:solidFill>
                  <a:srgbClr val="90886D"/>
                </a:solidFill>
                <a:cs typeface="Arial" pitchFamily="34" charset="0"/>
              </a:rPr>
              <a:t>concerned about opportunity cost of premiums</a:t>
            </a:r>
          </a:p>
          <a:p>
            <a:pPr marL="342900" indent="-342900" defTabSz="914400" eaLnBrk="0" fontAlgn="base" hangingPunct="0">
              <a:lnSpc>
                <a:spcPct val="80000"/>
              </a:lnSpc>
              <a:spcBef>
                <a:spcPts val="900"/>
              </a:spcBef>
              <a:spcAft>
                <a:spcPts val="600"/>
              </a:spcAft>
              <a:buClr>
                <a:srgbClr val="E2A725"/>
              </a:buClr>
              <a:buFont typeface="Arial" pitchFamily="34" charset="0"/>
              <a:buChar char="•"/>
              <a:defRPr/>
            </a:pPr>
            <a:r>
              <a:rPr lang="en-US" sz="2800" dirty="0">
                <a:solidFill>
                  <a:srgbClr val="76913D"/>
                </a:solidFill>
                <a:cs typeface="Arial" pitchFamily="34" charset="0"/>
              </a:rPr>
              <a:t>Affluent and financially stable</a:t>
            </a:r>
          </a:p>
          <a:p>
            <a:pPr marL="342900" indent="-342900" defTabSz="914400" eaLnBrk="0" fontAlgn="base" hangingPunct="0">
              <a:lnSpc>
                <a:spcPct val="80000"/>
              </a:lnSpc>
              <a:spcBef>
                <a:spcPts val="600"/>
              </a:spcBef>
              <a:spcAft>
                <a:spcPts val="600"/>
              </a:spcAft>
              <a:buClr>
                <a:srgbClr val="E2A725"/>
              </a:buClr>
              <a:buFont typeface="Arial" pitchFamily="34" charset="0"/>
              <a:buChar char="•"/>
              <a:defRPr/>
            </a:pPr>
            <a:r>
              <a:rPr lang="en-US" sz="2800" dirty="0">
                <a:solidFill>
                  <a:srgbClr val="76913D"/>
                </a:solidFill>
                <a:cs typeface="Arial" pitchFamily="34" charset="0"/>
              </a:rPr>
              <a:t>A business owner or investor that is Risk tolerant</a:t>
            </a:r>
          </a:p>
          <a:p>
            <a:pPr marL="342900" indent="-342900" defTabSz="914400" eaLnBrk="0" fontAlgn="base" hangingPunct="0">
              <a:lnSpc>
                <a:spcPct val="80000"/>
              </a:lnSpc>
              <a:spcBef>
                <a:spcPts val="600"/>
              </a:spcBef>
              <a:spcAft>
                <a:spcPts val="600"/>
              </a:spcAft>
              <a:buClr>
                <a:srgbClr val="E2A725"/>
              </a:buClr>
              <a:buFont typeface="Arial" pitchFamily="34" charset="0"/>
              <a:buChar char="•"/>
              <a:defRPr/>
            </a:pPr>
            <a:r>
              <a:rPr lang="en-US" sz="2800" dirty="0">
                <a:solidFill>
                  <a:srgbClr val="76913D"/>
                </a:solidFill>
                <a:cs typeface="Arial" pitchFamily="34" charset="0"/>
              </a:rPr>
              <a:t>Comfortable with a reasonable amount of debt</a:t>
            </a:r>
          </a:p>
          <a:p>
            <a:pPr marL="342900" indent="-342900" defTabSz="914400" eaLnBrk="0" fontAlgn="base" hangingPunct="0">
              <a:lnSpc>
                <a:spcPct val="80000"/>
              </a:lnSpc>
              <a:spcAft>
                <a:spcPct val="0"/>
              </a:spcAft>
              <a:buClr>
                <a:srgbClr val="E41F1F"/>
              </a:buClr>
              <a:buFont typeface="Arial" pitchFamily="34" charset="0"/>
              <a:buChar char="•"/>
              <a:defRPr/>
            </a:pPr>
            <a:endParaRPr lang="en-CA" sz="2800" dirty="0">
              <a:solidFill>
                <a:srgbClr val="255282"/>
              </a:solidFill>
              <a:cs typeface="Arial" pitchFamily="34" charset="0"/>
            </a:endParaRPr>
          </a:p>
          <a:p>
            <a:pPr marL="342900" indent="-342900" eaLnBrk="0" hangingPunct="0">
              <a:lnSpc>
                <a:spcPct val="80000"/>
              </a:lnSpc>
              <a:spcBef>
                <a:spcPts val="600"/>
              </a:spcBef>
              <a:buClr>
                <a:srgbClr val="E41F1F"/>
              </a:buClr>
            </a:pPr>
            <a:r>
              <a:rPr lang="en-CA" sz="2800" dirty="0">
                <a:solidFill>
                  <a:srgbClr val="E2A725"/>
                </a:solidFill>
                <a:cs typeface="Arial" pitchFamily="34" charset="0"/>
              </a:rPr>
              <a:t>Many tax, banking and financial considerations</a:t>
            </a:r>
            <a:endParaRPr lang="en-US" sz="2800" dirty="0">
              <a:solidFill>
                <a:srgbClr val="E2A725"/>
              </a:solidFill>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70208" y="1447800"/>
            <a:ext cx="10556383" cy="4072944"/>
          </a:xfrm>
          <a:prstGeom prst="rect">
            <a:avLst/>
          </a:prstGeom>
        </p:spPr>
        <p:txBody>
          <a:bodyPr/>
          <a:lstStyle/>
          <a:p>
            <a:pPr marL="342900" indent="-342900" defTabSz="914400" eaLnBrk="0" fontAlgn="base" hangingPunct="0">
              <a:spcBef>
                <a:spcPts val="1200"/>
              </a:spcBef>
              <a:spcAft>
                <a:spcPct val="0"/>
              </a:spcAft>
              <a:buClr>
                <a:srgbClr val="E41F1F"/>
              </a:buClr>
              <a:defRPr/>
            </a:pPr>
            <a:r>
              <a:rPr lang="en-US" sz="3200" dirty="0">
                <a:solidFill>
                  <a:srgbClr val="E2A725"/>
                </a:solidFill>
                <a:cs typeface="Arial" pitchFamily="34" charset="0"/>
              </a:rPr>
              <a:t>Tax rules</a:t>
            </a:r>
          </a:p>
          <a:p>
            <a:pPr marL="342900" indent="-342900" defTabSz="914400" eaLnBrk="0" fontAlgn="base" hangingPunct="0">
              <a:spcBef>
                <a:spcPts val="600"/>
              </a:spcBef>
              <a:spcAft>
                <a:spcPts val="600"/>
              </a:spcAft>
              <a:buClr>
                <a:srgbClr val="E2A725"/>
              </a:buClr>
              <a:buFont typeface="Arial" pitchFamily="34" charset="0"/>
              <a:buChar char="•"/>
              <a:defRPr/>
            </a:pPr>
            <a:r>
              <a:rPr lang="en-US" sz="3200" dirty="0">
                <a:solidFill>
                  <a:srgbClr val="76913D"/>
                </a:solidFill>
                <a:cs typeface="Arial" pitchFamily="34" charset="0"/>
              </a:rPr>
              <a:t>Interest deductibility (paragraph 20(1)(c)):</a:t>
            </a:r>
          </a:p>
          <a:p>
            <a:pPr marL="682625" lvl="1" indent="-336550" defTabSz="914400" eaLnBrk="0" fontAlgn="base" hangingPunct="0">
              <a:spcBef>
                <a:spcPts val="600"/>
              </a:spcBef>
              <a:spcAft>
                <a:spcPts val="600"/>
              </a:spcAft>
              <a:buClr>
                <a:srgbClr val="E2A725"/>
              </a:buClr>
              <a:buFont typeface="Wingdings" pitchFamily="2" charset="2"/>
              <a:buChar char="ü"/>
              <a:defRPr/>
            </a:pPr>
            <a:r>
              <a:rPr lang="en-US" sz="3200" dirty="0">
                <a:solidFill>
                  <a:srgbClr val="90886D"/>
                </a:solidFill>
                <a:cs typeface="Arial" pitchFamily="34" charset="0"/>
              </a:rPr>
              <a:t>Purpose test – loan used for the purposes of earning income from a business or property </a:t>
            </a:r>
          </a:p>
          <a:p>
            <a:pPr marL="682625" lvl="1" indent="-336550" defTabSz="914400" eaLnBrk="0" fontAlgn="base" hangingPunct="0">
              <a:spcBef>
                <a:spcPts val="600"/>
              </a:spcBef>
              <a:spcAft>
                <a:spcPts val="600"/>
              </a:spcAft>
              <a:buClr>
                <a:srgbClr val="E2A725"/>
              </a:buClr>
              <a:buFont typeface="Wingdings" pitchFamily="2" charset="2"/>
              <a:buChar char="ü"/>
              <a:defRPr/>
            </a:pPr>
            <a:r>
              <a:rPr lang="en-US" sz="3200" dirty="0">
                <a:solidFill>
                  <a:srgbClr val="90886D"/>
                </a:solidFill>
                <a:cs typeface="Arial" pitchFamily="34" charset="0"/>
              </a:rPr>
              <a:t>Paid or payable</a:t>
            </a:r>
          </a:p>
          <a:p>
            <a:pPr marL="682625" lvl="1" indent="-336550" defTabSz="914400" eaLnBrk="0" fontAlgn="base" hangingPunct="0">
              <a:spcBef>
                <a:spcPts val="600"/>
              </a:spcBef>
              <a:spcAft>
                <a:spcPts val="600"/>
              </a:spcAft>
              <a:buClr>
                <a:srgbClr val="E2A725"/>
              </a:buClr>
              <a:buFont typeface="Wingdings" pitchFamily="2" charset="2"/>
              <a:buChar char="ü"/>
              <a:defRPr/>
            </a:pPr>
            <a:r>
              <a:rPr lang="en-US" sz="3200" dirty="0">
                <a:solidFill>
                  <a:srgbClr val="90886D"/>
                </a:solidFill>
                <a:cs typeface="Arial" pitchFamily="34" charset="0"/>
              </a:rPr>
              <a:t>Legal obligation</a:t>
            </a:r>
          </a:p>
          <a:p>
            <a:pPr marL="682625" lvl="1" indent="-336550" defTabSz="914400" eaLnBrk="0" fontAlgn="base" hangingPunct="0">
              <a:spcBef>
                <a:spcPts val="600"/>
              </a:spcBef>
              <a:spcAft>
                <a:spcPts val="600"/>
              </a:spcAft>
              <a:buClr>
                <a:srgbClr val="E2A725"/>
              </a:buClr>
              <a:buFont typeface="Wingdings" pitchFamily="2" charset="2"/>
              <a:buChar char="ü"/>
              <a:defRPr/>
            </a:pPr>
            <a:r>
              <a:rPr lang="en-US" sz="3200" dirty="0">
                <a:solidFill>
                  <a:srgbClr val="90886D"/>
                </a:solidFill>
                <a:cs typeface="Arial" pitchFamily="34" charset="0"/>
              </a:rPr>
              <a:t>Limited to a reasonable amount</a:t>
            </a:r>
          </a:p>
        </p:txBody>
      </p:sp>
      <p:sp>
        <p:nvSpPr>
          <p:cNvPr id="4" name="Title 1"/>
          <p:cNvSpPr txBox="1">
            <a:spLocks/>
          </p:cNvSpPr>
          <p:nvPr/>
        </p:nvSpPr>
        <p:spPr>
          <a:xfrm>
            <a:off x="1981200" y="228600"/>
            <a:ext cx="8229600" cy="1219200"/>
          </a:xfrm>
          <a:prstGeom prst="rect">
            <a:avLst/>
          </a:prstGeom>
        </p:spPr>
        <p:txBody>
          <a:bodyPr anchor="ctr"/>
          <a:lstStyle/>
          <a:p>
            <a:pPr lvl="0" eaLnBrk="0" hangingPunct="0">
              <a:defRPr/>
            </a:pPr>
            <a:r>
              <a:rPr lang="en-CA" sz="4000" dirty="0">
                <a:solidFill>
                  <a:srgbClr val="76913D"/>
                </a:solidFill>
              </a:rPr>
              <a:t>Immediate Financing Arrangement</a:t>
            </a:r>
            <a:endParaRPr lang="en-US" sz="4000" dirty="0">
              <a:solidFill>
                <a:srgbClr val="76913D"/>
              </a:solidFill>
              <a:latin typeface="Arial" pitchFamily="34" charset="0"/>
              <a:ea typeface="+mj-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522A-3D5C-481F-85B0-9A8CFF4C70B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4D48132-ACA6-4BF6-9BA5-621283BA8E61}"/>
              </a:ext>
            </a:extLst>
          </p:cNvPr>
          <p:cNvSpPr>
            <a:spLocks noGrp="1"/>
          </p:cNvSpPr>
          <p:nvPr>
            <p:ph idx="1"/>
          </p:nvPr>
        </p:nvSpPr>
        <p:spPr/>
        <p:txBody>
          <a:bodyPr/>
          <a:lstStyle/>
          <a:p>
            <a:pPr marL="457200" indent="-457200">
              <a:buFont typeface="+mj-lt"/>
              <a:buAutoNum type="arabicPeriod"/>
            </a:pPr>
            <a:r>
              <a:rPr lang="en-US" sz="2800" dirty="0"/>
              <a:t>Creativity and flexibility of insurance (UL &amp; PAR whole life)</a:t>
            </a:r>
          </a:p>
          <a:p>
            <a:pPr marL="457200" indent="-457200">
              <a:buFont typeface="+mj-lt"/>
              <a:buAutoNum type="arabicPeriod"/>
            </a:pPr>
            <a:r>
              <a:rPr lang="en-US" sz="2800" dirty="0"/>
              <a:t>Traditional use vs accumulation/leverage</a:t>
            </a:r>
          </a:p>
          <a:p>
            <a:pPr marL="457200" indent="-457200">
              <a:buFont typeface="+mj-lt"/>
              <a:buAutoNum type="arabicPeriod"/>
            </a:pPr>
            <a:r>
              <a:rPr lang="en-US" sz="2800" dirty="0"/>
              <a:t>Two most common leverage strategies (front end vs back end) </a:t>
            </a:r>
          </a:p>
          <a:p>
            <a:pPr marL="457200" indent="-457200">
              <a:buFont typeface="+mj-lt"/>
              <a:buAutoNum type="arabicPeriod"/>
            </a:pPr>
            <a:r>
              <a:rPr lang="en-US" sz="2800" dirty="0"/>
              <a:t>Personal vs corporate leveraging</a:t>
            </a:r>
          </a:p>
          <a:p>
            <a:pPr marL="457200" indent="-457200">
              <a:buFont typeface="+mj-lt"/>
              <a:buAutoNum type="arabicPeriod"/>
            </a:pPr>
            <a:r>
              <a:rPr lang="en-US" sz="2800" dirty="0"/>
              <a:t>CRA interpretation and concerns</a:t>
            </a:r>
          </a:p>
          <a:p>
            <a:pPr marL="457200" indent="-457200">
              <a:buFont typeface="+mj-lt"/>
              <a:buAutoNum type="arabicPeriod"/>
            </a:pPr>
            <a:r>
              <a:rPr lang="en-US" sz="2800" dirty="0"/>
              <a:t>Questions/discussion</a:t>
            </a:r>
          </a:p>
          <a:p>
            <a:endParaRPr lang="en-US" dirty="0"/>
          </a:p>
        </p:txBody>
      </p:sp>
    </p:spTree>
    <p:extLst>
      <p:ext uri="{BB962C8B-B14F-4D97-AF65-F5344CB8AC3E}">
        <p14:creationId xmlns:p14="http://schemas.microsoft.com/office/powerpoint/2010/main" val="367653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3639" y="1215189"/>
            <a:ext cx="11459656" cy="4880811"/>
          </a:xfrm>
          <a:prstGeom prst="rect">
            <a:avLst/>
          </a:prstGeom>
        </p:spPr>
        <p:txBody>
          <a:bodyPr/>
          <a:lstStyle/>
          <a:p>
            <a:pPr marL="342900" indent="-342900" eaLnBrk="0" hangingPunct="0">
              <a:spcBef>
                <a:spcPts val="600"/>
              </a:spcBef>
              <a:spcAft>
                <a:spcPts val="600"/>
              </a:spcAft>
              <a:buClr>
                <a:srgbClr val="E41F1F"/>
              </a:buClr>
              <a:defRPr/>
            </a:pPr>
            <a:r>
              <a:rPr lang="en-US" sz="2800" dirty="0">
                <a:solidFill>
                  <a:srgbClr val="E2A725"/>
                </a:solidFill>
                <a:cs typeface="Arial" pitchFamily="34" charset="0"/>
              </a:rPr>
              <a:t>Tax rules</a:t>
            </a:r>
          </a:p>
          <a:p>
            <a:pPr marL="349250" indent="-349250" eaLnBrk="0" hangingPunct="0">
              <a:spcBef>
                <a:spcPts val="600"/>
              </a:spcBef>
              <a:spcAft>
                <a:spcPts val="600"/>
              </a:spcAft>
              <a:buClr>
                <a:srgbClr val="E2A725"/>
              </a:buClr>
              <a:buFont typeface="Arial" pitchFamily="34" charset="0"/>
              <a:buChar char="•"/>
              <a:defRPr/>
            </a:pPr>
            <a:r>
              <a:rPr lang="en-US" sz="2800" dirty="0">
                <a:solidFill>
                  <a:srgbClr val="76913D"/>
                </a:solidFill>
                <a:cs typeface="Arial" pitchFamily="34" charset="0"/>
              </a:rPr>
              <a:t>Collateral life insurance deduction (paragraph 20(1)(e.2)):</a:t>
            </a:r>
          </a:p>
          <a:p>
            <a:pPr marL="684213" lvl="1" indent="-338138" eaLnBrk="0" hangingPunct="0">
              <a:spcBef>
                <a:spcPts val="600"/>
              </a:spcBef>
              <a:spcAft>
                <a:spcPts val="600"/>
              </a:spcAft>
              <a:buClr>
                <a:srgbClr val="E2A725"/>
              </a:buClr>
              <a:buFont typeface="Wingdings" pitchFamily="2" charset="2"/>
              <a:buChar char="ü"/>
              <a:defRPr/>
            </a:pPr>
            <a:r>
              <a:rPr lang="en-US" sz="2800" dirty="0">
                <a:solidFill>
                  <a:srgbClr val="90886D"/>
                </a:solidFill>
                <a:cs typeface="Arial" pitchFamily="34" charset="0"/>
              </a:rPr>
              <a:t>Assignment of policy required by lender</a:t>
            </a:r>
          </a:p>
          <a:p>
            <a:pPr marL="684213" lvl="1" indent="-338138" eaLnBrk="0" hangingPunct="0">
              <a:spcBef>
                <a:spcPts val="600"/>
              </a:spcBef>
              <a:spcAft>
                <a:spcPts val="600"/>
              </a:spcAft>
              <a:buClr>
                <a:srgbClr val="E2A725"/>
              </a:buClr>
              <a:buFont typeface="Wingdings" pitchFamily="2" charset="2"/>
              <a:buChar char="ü"/>
              <a:defRPr/>
            </a:pPr>
            <a:r>
              <a:rPr lang="en-US" sz="2800" dirty="0">
                <a:solidFill>
                  <a:srgbClr val="90886D"/>
                </a:solidFill>
                <a:cs typeface="Arial" pitchFamily="34" charset="0"/>
              </a:rPr>
              <a:t>Lender is a “restricted financial institution”</a:t>
            </a:r>
          </a:p>
          <a:p>
            <a:pPr marL="684213" lvl="1" indent="-338138" eaLnBrk="0" hangingPunct="0">
              <a:spcBef>
                <a:spcPts val="600"/>
              </a:spcBef>
              <a:spcAft>
                <a:spcPts val="600"/>
              </a:spcAft>
              <a:buClr>
                <a:srgbClr val="E2A725"/>
              </a:buClr>
              <a:buFont typeface="Wingdings" pitchFamily="2" charset="2"/>
              <a:buChar char="ü"/>
              <a:defRPr/>
            </a:pPr>
            <a:r>
              <a:rPr lang="en-US" sz="2800" dirty="0">
                <a:solidFill>
                  <a:srgbClr val="90886D"/>
                </a:solidFill>
                <a:cs typeface="Arial" pitchFamily="34" charset="0"/>
              </a:rPr>
              <a:t>Interest on loan is deductible</a:t>
            </a:r>
          </a:p>
          <a:p>
            <a:pPr marL="684213" lvl="1" indent="-338138" eaLnBrk="0" hangingPunct="0">
              <a:spcBef>
                <a:spcPts val="600"/>
              </a:spcBef>
              <a:spcAft>
                <a:spcPts val="600"/>
              </a:spcAft>
              <a:buClr>
                <a:srgbClr val="E2A725"/>
              </a:buClr>
              <a:buFont typeface="Wingdings" pitchFamily="2" charset="2"/>
              <a:buChar char="ü"/>
              <a:defRPr/>
            </a:pPr>
            <a:r>
              <a:rPr lang="en-US" sz="2800" dirty="0">
                <a:solidFill>
                  <a:srgbClr val="90886D"/>
                </a:solidFill>
                <a:cs typeface="Arial" pitchFamily="34" charset="0"/>
              </a:rPr>
              <a:t>Lesser of “premiums payable” and “net cost of pure insurance” (NCPI)</a:t>
            </a:r>
          </a:p>
          <a:p>
            <a:pPr marL="684213" lvl="1" indent="-338138" eaLnBrk="0" hangingPunct="0">
              <a:spcBef>
                <a:spcPts val="600"/>
              </a:spcBef>
              <a:spcAft>
                <a:spcPts val="600"/>
              </a:spcAft>
              <a:buClr>
                <a:srgbClr val="E2A725"/>
              </a:buClr>
              <a:buFont typeface="Wingdings" pitchFamily="2" charset="2"/>
              <a:buChar char="ü"/>
              <a:defRPr/>
            </a:pPr>
            <a:r>
              <a:rPr lang="en-US" sz="2800" dirty="0">
                <a:solidFill>
                  <a:srgbClr val="90886D"/>
                </a:solidFill>
                <a:cs typeface="Arial" pitchFamily="34" charset="0"/>
              </a:rPr>
              <a:t>The lesser amount must “reasonably be considered to relate” to the amount owning</a:t>
            </a:r>
          </a:p>
          <a:p>
            <a:pPr marL="1035050" lvl="2" indent="-346075" eaLnBrk="0" hangingPunct="0">
              <a:spcBef>
                <a:spcPts val="600"/>
              </a:spcBef>
              <a:spcAft>
                <a:spcPts val="600"/>
              </a:spcAft>
              <a:buClr>
                <a:srgbClr val="E2A725"/>
              </a:buClr>
              <a:buFont typeface="Arial" pitchFamily="34" charset="0"/>
              <a:buChar char="•"/>
              <a:defRPr/>
            </a:pPr>
            <a:r>
              <a:rPr lang="en-US" sz="2800" dirty="0">
                <a:solidFill>
                  <a:srgbClr val="76913D"/>
                </a:solidFill>
                <a:cs typeface="Arial" pitchFamily="34" charset="0"/>
              </a:rPr>
              <a:t>Prorate to amount owing as percent of death benefit</a:t>
            </a:r>
          </a:p>
        </p:txBody>
      </p:sp>
      <p:sp>
        <p:nvSpPr>
          <p:cNvPr id="4" name="Title 1"/>
          <p:cNvSpPr txBox="1">
            <a:spLocks/>
          </p:cNvSpPr>
          <p:nvPr/>
        </p:nvSpPr>
        <p:spPr>
          <a:xfrm>
            <a:off x="1981200" y="228600"/>
            <a:ext cx="8229600" cy="1219200"/>
          </a:xfrm>
          <a:prstGeom prst="rect">
            <a:avLst/>
          </a:prstGeom>
        </p:spPr>
        <p:txBody>
          <a:bodyPr anchor="ctr"/>
          <a:lstStyle/>
          <a:p>
            <a:pPr lvl="0" eaLnBrk="0" hangingPunct="0">
              <a:defRPr/>
            </a:pPr>
            <a:r>
              <a:rPr lang="en-CA" sz="4000" dirty="0">
                <a:solidFill>
                  <a:srgbClr val="76913D"/>
                </a:solidFill>
              </a:rPr>
              <a:t>Immediate Financing Arrangement</a:t>
            </a:r>
            <a:endParaRPr lang="en-US" sz="4000" dirty="0">
              <a:solidFill>
                <a:srgbClr val="76913D"/>
              </a:solidFill>
              <a:latin typeface="Arial" pitchFamily="34" charset="0"/>
              <a:ea typeface="+mj-ea"/>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28600"/>
            <a:ext cx="8229600" cy="1219200"/>
          </a:xfrm>
          <a:prstGeom prst="rect">
            <a:avLst/>
          </a:prstGeom>
        </p:spPr>
        <p:txBody>
          <a:bodyPr anchor="ctr"/>
          <a:lstStyle/>
          <a:p>
            <a:pPr lvl="0" eaLnBrk="0" hangingPunct="0">
              <a:defRPr/>
            </a:pPr>
            <a:r>
              <a:rPr lang="en-CA" sz="3600" dirty="0">
                <a:solidFill>
                  <a:srgbClr val="76913D"/>
                </a:solidFill>
              </a:rPr>
              <a:t>Immediate Financing Arrangement</a:t>
            </a:r>
            <a:endParaRPr lang="en-US" sz="3600" dirty="0">
              <a:solidFill>
                <a:srgbClr val="76913D"/>
              </a:solidFill>
              <a:latin typeface="Arial" pitchFamily="34" charset="0"/>
              <a:ea typeface="+mj-ea"/>
              <a:cs typeface="Arial" pitchFamily="34" charset="0"/>
            </a:endParaRPr>
          </a:p>
        </p:txBody>
      </p:sp>
      <p:sp>
        <p:nvSpPr>
          <p:cNvPr id="3" name="Content Placeholder 2"/>
          <p:cNvSpPr txBox="1">
            <a:spLocks/>
          </p:cNvSpPr>
          <p:nvPr/>
        </p:nvSpPr>
        <p:spPr>
          <a:xfrm>
            <a:off x="321971" y="1130968"/>
            <a:ext cx="11526591" cy="5117432"/>
          </a:xfrm>
          <a:prstGeom prst="rect">
            <a:avLst/>
          </a:prstGeom>
        </p:spPr>
        <p:txBody>
          <a:bodyPr/>
          <a:lstStyle/>
          <a:p>
            <a:pPr marL="342900" indent="-342900" defTabSz="914400" eaLnBrk="0" hangingPunct="0">
              <a:spcBef>
                <a:spcPts val="600"/>
              </a:spcBef>
              <a:spcAft>
                <a:spcPts val="600"/>
              </a:spcAft>
              <a:buClr>
                <a:srgbClr val="E41F1F"/>
              </a:buClr>
              <a:defRPr/>
            </a:pPr>
            <a:r>
              <a:rPr lang="en-US" sz="2800" dirty="0">
                <a:solidFill>
                  <a:srgbClr val="E2A725"/>
                </a:solidFill>
                <a:cs typeface="Arial" pitchFamily="34" charset="0"/>
              </a:rPr>
              <a:t>Bank lending considerations</a:t>
            </a:r>
          </a:p>
          <a:p>
            <a:pPr marL="342900" indent="-342900" eaLnBrk="0" hangingPunct="0">
              <a:spcBef>
                <a:spcPts val="600"/>
              </a:spcBef>
              <a:spcAft>
                <a:spcPts val="600"/>
              </a:spcAft>
              <a:buClr>
                <a:srgbClr val="E2A725"/>
              </a:buClr>
              <a:buFont typeface="Arial" pitchFamily="34" charset="0"/>
              <a:buChar char="•"/>
              <a:defRPr/>
            </a:pPr>
            <a:r>
              <a:rPr lang="en-CA" sz="2800" dirty="0">
                <a:solidFill>
                  <a:srgbClr val="76913D"/>
                </a:solidFill>
                <a:cs typeface="Arial" pitchFamily="34" charset="0"/>
              </a:rPr>
              <a:t>Collateral loans involve risk. They should only be considered by sophisticated investors with high risk tolerance and access to professional advice from a lawyer and accountant. The terms of future availability of collateral loans cannot be guaranteed. </a:t>
            </a:r>
          </a:p>
          <a:p>
            <a:pPr marL="342900" indent="-342900" eaLnBrk="0" hangingPunct="0">
              <a:spcBef>
                <a:spcPts val="600"/>
              </a:spcBef>
              <a:spcAft>
                <a:spcPts val="600"/>
              </a:spcAft>
              <a:buClr>
                <a:srgbClr val="E2A725"/>
              </a:buClr>
              <a:buFont typeface="Arial" pitchFamily="34" charset="0"/>
              <a:buChar char="•"/>
              <a:defRPr/>
            </a:pPr>
            <a:r>
              <a:rPr lang="en-CA" sz="2800" dirty="0">
                <a:solidFill>
                  <a:srgbClr val="76913D"/>
                </a:solidFill>
                <a:cs typeface="Arial" pitchFamily="34" charset="0"/>
              </a:rPr>
              <a:t>The loan or line of credit must be negotiated between the </a:t>
            </a:r>
            <a:r>
              <a:rPr lang="en-CA" sz="2800" dirty="0" err="1">
                <a:solidFill>
                  <a:srgbClr val="76913D"/>
                </a:solidFill>
                <a:cs typeface="Arial" pitchFamily="34" charset="0"/>
              </a:rPr>
              <a:t>policyowner</a:t>
            </a:r>
            <a:r>
              <a:rPr lang="en-CA" sz="2800" dirty="0">
                <a:solidFill>
                  <a:srgbClr val="76913D"/>
                </a:solidFill>
                <a:cs typeface="Arial" pitchFamily="34" charset="0"/>
              </a:rPr>
              <a:t> and the lender. It is subject to the lender’s financial underwriting and other requirements. </a:t>
            </a:r>
          </a:p>
          <a:p>
            <a:pPr marL="342900" indent="-342900" eaLnBrk="0" hangingPunct="0">
              <a:spcBef>
                <a:spcPts val="600"/>
              </a:spcBef>
              <a:spcAft>
                <a:spcPts val="600"/>
              </a:spcAft>
              <a:buClr>
                <a:srgbClr val="E2A725"/>
              </a:buClr>
              <a:buFont typeface="Arial" pitchFamily="34" charset="0"/>
              <a:buChar char="•"/>
              <a:defRPr/>
            </a:pPr>
            <a:r>
              <a:rPr lang="en-CA" sz="2800" dirty="0">
                <a:solidFill>
                  <a:srgbClr val="76913D"/>
                </a:solidFill>
                <a:cs typeface="Arial" pitchFamily="34" charset="0"/>
              </a:rPr>
              <a:t>The </a:t>
            </a:r>
            <a:r>
              <a:rPr lang="en-CA" sz="2800" dirty="0" err="1">
                <a:solidFill>
                  <a:srgbClr val="76913D"/>
                </a:solidFill>
                <a:cs typeface="Arial" pitchFamily="34" charset="0"/>
              </a:rPr>
              <a:t>policyowner</a:t>
            </a:r>
            <a:r>
              <a:rPr lang="en-CA" sz="2800" dirty="0">
                <a:solidFill>
                  <a:srgbClr val="76913D"/>
                </a:solidFill>
                <a:cs typeface="Arial" pitchFamily="34" charset="0"/>
              </a:rPr>
              <a:t> should have enough income and capital to cover the interest and loan repayment, as well as the insurance premium.</a:t>
            </a:r>
            <a:endParaRPr lang="en-US" sz="2800" dirty="0">
              <a:solidFill>
                <a:srgbClr val="76913D"/>
              </a:solidFill>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28600"/>
            <a:ext cx="8229600" cy="635000"/>
          </a:xfrm>
          <a:prstGeom prst="rect">
            <a:avLst/>
          </a:prstGeom>
        </p:spPr>
        <p:txBody>
          <a:bodyPr anchor="ctr"/>
          <a:lstStyle/>
          <a:p>
            <a:pPr lvl="0" eaLnBrk="0" hangingPunct="0">
              <a:defRPr/>
            </a:pPr>
            <a:r>
              <a:rPr lang="en-CA" sz="4000" dirty="0">
                <a:solidFill>
                  <a:srgbClr val="76913D"/>
                </a:solidFill>
              </a:rPr>
              <a:t>Immediate Financing Arrangement</a:t>
            </a:r>
            <a:endParaRPr lang="en-US" sz="4000" dirty="0">
              <a:solidFill>
                <a:srgbClr val="76913D"/>
              </a:solidFill>
              <a:latin typeface="Arial" pitchFamily="34" charset="0"/>
              <a:ea typeface="+mj-ea"/>
              <a:cs typeface="Arial" pitchFamily="34" charset="0"/>
            </a:endParaRPr>
          </a:p>
        </p:txBody>
      </p:sp>
      <p:sp>
        <p:nvSpPr>
          <p:cNvPr id="5" name="Rectangle 4"/>
          <p:cNvSpPr/>
          <p:nvPr/>
        </p:nvSpPr>
        <p:spPr>
          <a:xfrm>
            <a:off x="8001000" y="6096000"/>
            <a:ext cx="2667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389467" y="991673"/>
            <a:ext cx="11654143" cy="5290593"/>
          </a:xfrm>
          <a:prstGeom prst="rect">
            <a:avLst/>
          </a:prstGeom>
        </p:spPr>
        <p:txBody>
          <a:bodyPr/>
          <a:lstStyle/>
          <a:p>
            <a:pPr marL="342900" indent="-342900" eaLnBrk="0" hangingPunct="0">
              <a:spcBef>
                <a:spcPts val="600"/>
              </a:spcBef>
              <a:spcAft>
                <a:spcPts val="300"/>
              </a:spcAft>
              <a:buClr>
                <a:srgbClr val="E41F1F"/>
              </a:buClr>
              <a:defRPr/>
            </a:pPr>
            <a:r>
              <a:rPr lang="en-US" sz="2600" dirty="0">
                <a:solidFill>
                  <a:srgbClr val="E2A725"/>
                </a:solidFill>
                <a:cs typeface="Arial" pitchFamily="34" charset="0"/>
              </a:rPr>
              <a:t>Bank lending considerations </a:t>
            </a:r>
            <a:r>
              <a:rPr lang="en-US" sz="2600" i="1" dirty="0">
                <a:solidFill>
                  <a:srgbClr val="E2A725"/>
                </a:solidFill>
                <a:cs typeface="Arial" pitchFamily="34" charset="0"/>
              </a:rPr>
              <a:t>(cont.)</a:t>
            </a:r>
            <a:endParaRPr lang="en-US" sz="2600" dirty="0">
              <a:solidFill>
                <a:srgbClr val="E2A725"/>
              </a:solidFill>
              <a:cs typeface="Arial" pitchFamily="34" charset="0"/>
            </a:endParaRPr>
          </a:p>
          <a:p>
            <a:pPr marL="342900" indent="-342900" defTabSz="914400" eaLnBrk="0" fontAlgn="base" hangingPunct="0">
              <a:spcBef>
                <a:spcPts val="600"/>
              </a:spcBef>
              <a:spcAft>
                <a:spcPct val="0"/>
              </a:spcAft>
              <a:buClr>
                <a:srgbClr val="E2A725"/>
              </a:buClr>
              <a:buFont typeface="Arial" pitchFamily="34" charset="0"/>
              <a:buChar char="•"/>
              <a:defRPr/>
            </a:pPr>
            <a:r>
              <a:rPr lang="en-US" sz="2600" dirty="0">
                <a:solidFill>
                  <a:srgbClr val="76913D"/>
                </a:solidFill>
                <a:cs typeface="Arial" pitchFamily="34" charset="0"/>
              </a:rPr>
              <a:t>Not all banks have IFA loan programs</a:t>
            </a:r>
          </a:p>
          <a:p>
            <a:pPr marL="679450" lvl="1" indent="-342900" defTabSz="914400" eaLnBrk="0" fontAlgn="base" hangingPunct="0">
              <a:spcAft>
                <a:spcPct val="0"/>
              </a:spcAft>
              <a:buClr>
                <a:srgbClr val="E2A725"/>
              </a:buClr>
              <a:buFont typeface="Wingdings" pitchFamily="2" charset="2"/>
              <a:buChar char="ü"/>
              <a:defRPr/>
            </a:pPr>
            <a:r>
              <a:rPr lang="en-US" sz="2600" dirty="0">
                <a:solidFill>
                  <a:srgbClr val="90886D"/>
                </a:solidFill>
                <a:cs typeface="Arial" pitchFamily="34" charset="0"/>
              </a:rPr>
              <a:t>Minimum lending prerequisites of $30,000 per annum for 10 years</a:t>
            </a:r>
          </a:p>
          <a:p>
            <a:pPr marL="342900" indent="-342900" defTabSz="914400" eaLnBrk="0" fontAlgn="base" hangingPunct="0">
              <a:spcBef>
                <a:spcPts val="800"/>
              </a:spcBef>
              <a:spcAft>
                <a:spcPct val="0"/>
              </a:spcAft>
              <a:buClr>
                <a:srgbClr val="E2A725"/>
              </a:buClr>
              <a:buFont typeface="Arial" pitchFamily="34" charset="0"/>
              <a:buChar char="•"/>
              <a:defRPr/>
            </a:pPr>
            <a:r>
              <a:rPr lang="en-US" sz="2600" dirty="0">
                <a:solidFill>
                  <a:srgbClr val="76913D"/>
                </a:solidFill>
                <a:cs typeface="Arial" pitchFamily="34" charset="0"/>
              </a:rPr>
              <a:t>Client must apply and qualify for financing annually</a:t>
            </a:r>
          </a:p>
          <a:p>
            <a:pPr marL="342900" indent="-342900" defTabSz="914400" eaLnBrk="0" fontAlgn="base" hangingPunct="0">
              <a:spcBef>
                <a:spcPts val="800"/>
              </a:spcBef>
              <a:spcAft>
                <a:spcPts val="600"/>
              </a:spcAft>
              <a:buClr>
                <a:srgbClr val="E2A725"/>
              </a:buClr>
              <a:buFont typeface="Arial" pitchFamily="34" charset="0"/>
              <a:buChar char="•"/>
              <a:defRPr/>
            </a:pPr>
            <a:r>
              <a:rPr lang="en-US" sz="2600" dirty="0">
                <a:solidFill>
                  <a:srgbClr val="76913D"/>
                </a:solidFill>
                <a:cs typeface="Arial" pitchFamily="34" charset="0"/>
              </a:rPr>
              <a:t>Loan / CSV ratio up to 100% (depends on lender and type of policy and investment options chosen if UL)</a:t>
            </a:r>
          </a:p>
          <a:p>
            <a:pPr marL="679450" lvl="1" indent="-342900" defTabSz="914400" eaLnBrk="0" fontAlgn="base" hangingPunct="0">
              <a:spcAft>
                <a:spcPct val="0"/>
              </a:spcAft>
              <a:buClr>
                <a:srgbClr val="E2A725"/>
              </a:buClr>
              <a:buFont typeface="Wingdings" pitchFamily="2" charset="2"/>
              <a:buChar char="ü"/>
              <a:defRPr/>
            </a:pPr>
            <a:r>
              <a:rPr lang="en-US" sz="2600" dirty="0">
                <a:solidFill>
                  <a:srgbClr val="90886D"/>
                </a:solidFill>
                <a:cs typeface="Arial" pitchFamily="34" charset="0"/>
              </a:rPr>
              <a:t>Additional collateral required if shortfall between loan and loan / CSV ratio </a:t>
            </a:r>
          </a:p>
          <a:p>
            <a:pPr marL="679450" lvl="1" indent="-342900" defTabSz="914400" eaLnBrk="0" fontAlgn="base" hangingPunct="0">
              <a:spcAft>
                <a:spcPct val="0"/>
              </a:spcAft>
              <a:buClr>
                <a:srgbClr val="E2A725"/>
              </a:buClr>
              <a:buFont typeface="Wingdings" pitchFamily="2" charset="2"/>
              <a:buChar char="ü"/>
              <a:defRPr/>
            </a:pPr>
            <a:r>
              <a:rPr lang="en-US" sz="2600" dirty="0">
                <a:solidFill>
                  <a:srgbClr val="90886D"/>
                </a:solidFill>
                <a:cs typeface="Arial" pitchFamily="34" charset="0"/>
              </a:rPr>
              <a:t>Loan typically has no preset amortization and no scheduled principal payments, interest paid regularly and typically charged at a floating rate</a:t>
            </a:r>
          </a:p>
          <a:p>
            <a:pPr marL="679450" lvl="1" indent="-342900" defTabSz="914400" eaLnBrk="0" fontAlgn="base" hangingPunct="0">
              <a:spcAft>
                <a:spcPct val="0"/>
              </a:spcAft>
              <a:buClr>
                <a:srgbClr val="E2A725"/>
              </a:buClr>
              <a:buFont typeface="Wingdings" pitchFamily="2" charset="2"/>
              <a:buChar char="ü"/>
              <a:defRPr/>
            </a:pPr>
            <a:r>
              <a:rPr lang="en-US" sz="2600" dirty="0">
                <a:solidFill>
                  <a:srgbClr val="90886D"/>
                </a:solidFill>
                <a:cs typeface="Arial" pitchFamily="34" charset="0"/>
              </a:rPr>
              <a:t>Interest capitalized on a “case by case” basis</a:t>
            </a:r>
          </a:p>
          <a:p>
            <a:pPr marL="679450" lvl="1" indent="-342900" defTabSz="914400" eaLnBrk="0" fontAlgn="base" hangingPunct="0">
              <a:spcAft>
                <a:spcPct val="0"/>
              </a:spcAft>
              <a:buClr>
                <a:srgbClr val="E2A725"/>
              </a:buClr>
              <a:buFont typeface="Wingdings" pitchFamily="2" charset="2"/>
              <a:buChar char="ü"/>
              <a:defRPr/>
            </a:pPr>
            <a:r>
              <a:rPr lang="en-CA" sz="2600" dirty="0">
                <a:solidFill>
                  <a:srgbClr val="90886D"/>
                </a:solidFill>
                <a:cs typeface="Arial" pitchFamily="34" charset="0"/>
              </a:rPr>
              <a:t>Most banks charge setup fees, potential legal costs</a:t>
            </a:r>
            <a:endParaRPr lang="en-US" sz="2600" dirty="0">
              <a:solidFill>
                <a:srgbClr val="90886D"/>
              </a:solidFill>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8186" y="1262130"/>
            <a:ext cx="11204620" cy="4986270"/>
          </a:xfrm>
          <a:prstGeom prst="rect">
            <a:avLst/>
          </a:prstGeom>
        </p:spPr>
        <p:txBody>
          <a:bodyPr/>
          <a:lstStyle/>
          <a:p>
            <a:pPr marL="338138" indent="-338138" defTabSz="914400" eaLnBrk="0" fontAlgn="base" hangingPunct="0">
              <a:spcBef>
                <a:spcPts val="600"/>
              </a:spcBef>
              <a:spcAft>
                <a:spcPts val="600"/>
              </a:spcAft>
              <a:buClr>
                <a:srgbClr val="E41F1F"/>
              </a:buClr>
              <a:defRPr/>
            </a:pPr>
            <a:r>
              <a:rPr lang="en-US" sz="2800" dirty="0">
                <a:solidFill>
                  <a:srgbClr val="E2A725"/>
                </a:solidFill>
                <a:cs typeface="Arial" pitchFamily="34" charset="0"/>
              </a:rPr>
              <a:t>Financial and other tax considerations</a:t>
            </a:r>
          </a:p>
          <a:p>
            <a:pPr marL="511175" lvl="1" indent="-338138" defTabSz="914400" eaLnBrk="0" fontAlgn="base" hangingPunct="0">
              <a:spcBef>
                <a:spcPts val="800"/>
              </a:spcBef>
              <a:spcAft>
                <a:spcPct val="0"/>
              </a:spcAft>
              <a:buClr>
                <a:srgbClr val="E2A725"/>
              </a:buClr>
              <a:buFont typeface="Arial" pitchFamily="34" charset="0"/>
              <a:buChar char="•"/>
              <a:defRPr/>
            </a:pPr>
            <a:r>
              <a:rPr lang="en-US" sz="2800" dirty="0">
                <a:solidFill>
                  <a:srgbClr val="76913D"/>
                </a:solidFill>
                <a:cs typeface="Arial" pitchFamily="34" charset="0"/>
              </a:rPr>
              <a:t>Interest rates may fluctuate</a:t>
            </a:r>
          </a:p>
          <a:p>
            <a:pPr marL="511175" lvl="1" indent="-338138" defTabSz="914400" eaLnBrk="0" fontAlgn="base" hangingPunct="0">
              <a:spcBef>
                <a:spcPts val="800"/>
              </a:spcBef>
              <a:spcAft>
                <a:spcPct val="0"/>
              </a:spcAft>
              <a:buClr>
                <a:srgbClr val="E2A725"/>
              </a:buClr>
              <a:buFont typeface="Arial" pitchFamily="34" charset="0"/>
              <a:buChar char="•"/>
              <a:defRPr/>
            </a:pPr>
            <a:r>
              <a:rPr lang="en-US" sz="2800" dirty="0">
                <a:solidFill>
                  <a:srgbClr val="76913D"/>
                </a:solidFill>
                <a:cs typeface="Arial" pitchFamily="34" charset="0"/>
              </a:rPr>
              <a:t>Performance of the life insurance policy</a:t>
            </a:r>
          </a:p>
          <a:p>
            <a:pPr marL="511175" lvl="1" indent="-338138" defTabSz="914400" eaLnBrk="0" fontAlgn="base" hangingPunct="0">
              <a:spcBef>
                <a:spcPts val="800"/>
              </a:spcBef>
              <a:spcAft>
                <a:spcPct val="0"/>
              </a:spcAft>
              <a:buClr>
                <a:srgbClr val="E2A725"/>
              </a:buClr>
              <a:buFont typeface="Arial" pitchFamily="34" charset="0"/>
              <a:buChar char="•"/>
              <a:defRPr/>
            </a:pPr>
            <a:r>
              <a:rPr lang="en-US" sz="2800" dirty="0">
                <a:solidFill>
                  <a:srgbClr val="76913D"/>
                </a:solidFill>
                <a:cs typeface="Arial" pitchFamily="34" charset="0"/>
              </a:rPr>
              <a:t>Change in bank lending terms / conditions</a:t>
            </a:r>
          </a:p>
          <a:p>
            <a:pPr marL="511175" lvl="1" indent="-338138" defTabSz="914400" eaLnBrk="0" fontAlgn="base" hangingPunct="0">
              <a:spcBef>
                <a:spcPts val="800"/>
              </a:spcBef>
              <a:spcAft>
                <a:spcPct val="0"/>
              </a:spcAft>
              <a:buClr>
                <a:srgbClr val="E2A725"/>
              </a:buClr>
              <a:buFont typeface="Arial" pitchFamily="34" charset="0"/>
              <a:buChar char="•"/>
              <a:defRPr/>
            </a:pPr>
            <a:r>
              <a:rPr lang="en-US" sz="2800" dirty="0">
                <a:solidFill>
                  <a:srgbClr val="76913D"/>
                </a:solidFill>
                <a:cs typeface="Arial" pitchFamily="34" charset="0"/>
              </a:rPr>
              <a:t>Other assets at risk</a:t>
            </a:r>
          </a:p>
          <a:p>
            <a:pPr marL="511175" lvl="1" indent="-338138" defTabSz="914400" eaLnBrk="0" fontAlgn="base" hangingPunct="0">
              <a:spcBef>
                <a:spcPts val="800"/>
              </a:spcBef>
              <a:spcAft>
                <a:spcPct val="0"/>
              </a:spcAft>
              <a:buClr>
                <a:srgbClr val="E2A725"/>
              </a:buClr>
              <a:buFont typeface="Arial" pitchFamily="34" charset="0"/>
              <a:buChar char="•"/>
              <a:defRPr/>
            </a:pPr>
            <a:r>
              <a:rPr lang="en-US" sz="2800" dirty="0">
                <a:solidFill>
                  <a:srgbClr val="76913D"/>
                </a:solidFill>
                <a:cs typeface="Arial" pitchFamily="34" charset="0"/>
              </a:rPr>
              <a:t>Availability of taxable income to use tax deductions</a:t>
            </a:r>
          </a:p>
          <a:p>
            <a:pPr marL="511175" lvl="1" indent="-338138" defTabSz="914400" eaLnBrk="0" fontAlgn="base" hangingPunct="0">
              <a:spcBef>
                <a:spcPts val="800"/>
              </a:spcBef>
              <a:spcAft>
                <a:spcPct val="0"/>
              </a:spcAft>
              <a:buClr>
                <a:srgbClr val="E2A725"/>
              </a:buClr>
              <a:buFont typeface="Arial" pitchFamily="34" charset="0"/>
              <a:buChar char="•"/>
              <a:defRPr/>
            </a:pPr>
            <a:r>
              <a:rPr lang="en-CA" sz="2800" dirty="0">
                <a:solidFill>
                  <a:srgbClr val="76913D"/>
                </a:solidFill>
                <a:cs typeface="Arial" pitchFamily="34" charset="0"/>
              </a:rPr>
              <a:t>Availability of tax deductions</a:t>
            </a:r>
          </a:p>
          <a:p>
            <a:pPr marL="511175" lvl="1" indent="-338138" defTabSz="914400" eaLnBrk="0" fontAlgn="base" hangingPunct="0">
              <a:spcBef>
                <a:spcPts val="800"/>
              </a:spcBef>
              <a:spcAft>
                <a:spcPct val="0"/>
              </a:spcAft>
              <a:buClr>
                <a:srgbClr val="E2A725"/>
              </a:buClr>
              <a:buFont typeface="Arial" pitchFamily="34" charset="0"/>
              <a:buChar char="•"/>
              <a:defRPr/>
            </a:pPr>
            <a:r>
              <a:rPr lang="en-CA" sz="2800" dirty="0">
                <a:solidFill>
                  <a:srgbClr val="76913D"/>
                </a:solidFill>
                <a:cs typeface="Arial" pitchFamily="34" charset="0"/>
              </a:rPr>
              <a:t>Changes in tax laws (legislation and case law) and CRA interpretations</a:t>
            </a:r>
            <a:endParaRPr lang="en-US" sz="2800" dirty="0">
              <a:solidFill>
                <a:srgbClr val="76913D"/>
              </a:solidFill>
              <a:cs typeface="Arial" pitchFamily="34" charset="0"/>
            </a:endParaRPr>
          </a:p>
        </p:txBody>
      </p:sp>
      <p:sp>
        <p:nvSpPr>
          <p:cNvPr id="4" name="Title 1"/>
          <p:cNvSpPr txBox="1">
            <a:spLocks/>
          </p:cNvSpPr>
          <p:nvPr/>
        </p:nvSpPr>
        <p:spPr>
          <a:xfrm>
            <a:off x="1981200" y="228600"/>
            <a:ext cx="8229600" cy="1219200"/>
          </a:xfrm>
          <a:prstGeom prst="rect">
            <a:avLst/>
          </a:prstGeom>
        </p:spPr>
        <p:txBody>
          <a:bodyPr anchor="ctr"/>
          <a:lstStyle/>
          <a:p>
            <a:pPr lvl="0" eaLnBrk="0" hangingPunct="0">
              <a:defRPr/>
            </a:pPr>
            <a:r>
              <a:rPr lang="en-CA" sz="4000" dirty="0">
                <a:solidFill>
                  <a:srgbClr val="76913D"/>
                </a:solidFill>
              </a:rPr>
              <a:t>Immediate Financing Arrangement</a:t>
            </a:r>
            <a:endParaRPr lang="en-US" sz="4000" dirty="0">
              <a:solidFill>
                <a:srgbClr val="76913D"/>
              </a:solidFill>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46A6-3689-45F5-A7D1-AAACCE7EA050}"/>
              </a:ext>
            </a:extLst>
          </p:cNvPr>
          <p:cNvSpPr>
            <a:spLocks noGrp="1"/>
          </p:cNvSpPr>
          <p:nvPr>
            <p:ph type="title"/>
          </p:nvPr>
        </p:nvSpPr>
        <p:spPr>
          <a:xfrm>
            <a:off x="1097280" y="286604"/>
            <a:ext cx="10058400" cy="702302"/>
          </a:xfrm>
        </p:spPr>
        <p:txBody>
          <a:bodyPr>
            <a:normAutofit fontScale="90000"/>
          </a:bodyPr>
          <a:lstStyle/>
          <a:p>
            <a:r>
              <a:rPr lang="en-US" dirty="0"/>
              <a:t>Final Thoughts	</a:t>
            </a:r>
          </a:p>
        </p:txBody>
      </p:sp>
      <p:sp>
        <p:nvSpPr>
          <p:cNvPr id="3" name="Content Placeholder 2">
            <a:extLst>
              <a:ext uri="{FF2B5EF4-FFF2-40B4-BE49-F238E27FC236}">
                <a16:creationId xmlns:a16="http://schemas.microsoft.com/office/drawing/2014/main" id="{EAEC6EDC-48EE-4E56-976A-CAB4FE57C6DC}"/>
              </a:ext>
            </a:extLst>
          </p:cNvPr>
          <p:cNvSpPr>
            <a:spLocks noGrp="1"/>
          </p:cNvSpPr>
          <p:nvPr>
            <p:ph idx="1"/>
          </p:nvPr>
        </p:nvSpPr>
        <p:spPr>
          <a:xfrm>
            <a:off x="244699" y="1352283"/>
            <a:ext cx="11848563" cy="4984124"/>
          </a:xfrm>
        </p:spPr>
        <p:txBody>
          <a:bodyPr>
            <a:noAutofit/>
          </a:bodyPr>
          <a:lstStyle/>
          <a:p>
            <a:r>
              <a:rPr lang="en-US" sz="2400" dirty="0"/>
              <a:t>- proper planning required as these strategies involve extra risk, important to weigh pros/cons to make sure it’s a fit</a:t>
            </a:r>
          </a:p>
          <a:p>
            <a:r>
              <a:rPr lang="en-US" sz="2400" dirty="0"/>
              <a:t>-consult with clients other team of advisors where necessary </a:t>
            </a:r>
            <a:r>
              <a:rPr lang="en-US" sz="2400" dirty="0" err="1"/>
              <a:t>ie</a:t>
            </a:r>
            <a:r>
              <a:rPr lang="en-US" sz="2400" dirty="0"/>
              <a:t> accountants, lawyers, bankers </a:t>
            </a:r>
          </a:p>
          <a:p>
            <a:r>
              <a:rPr lang="en-US" sz="2400" dirty="0"/>
              <a:t>- get lenders involved early on in the process</a:t>
            </a:r>
          </a:p>
          <a:p>
            <a:r>
              <a:rPr lang="en-US" sz="2400" dirty="0"/>
              <a:t>- be sure to address any fees, costs, timelines, financial underwriting and credit needs, and most importantly any tax consequences</a:t>
            </a:r>
          </a:p>
          <a:p>
            <a:r>
              <a:rPr lang="en-US" sz="2400" dirty="0"/>
              <a:t>- beware of gimmicky and too good to be true strategies….due diligence is key</a:t>
            </a:r>
          </a:p>
          <a:p>
            <a:r>
              <a:rPr lang="en-US" sz="2400" dirty="0"/>
              <a:t>- for those that are not insurance professionals, it’s important to be aware that these strategies exist and not all are deemed to be gimmicky….some leveraging strategies can be excellent planning tools for the right client…..working together for the best interest of the client is a win </a:t>
            </a:r>
            <a:r>
              <a:rPr lang="en-US" sz="2400" dirty="0" err="1"/>
              <a:t>win</a:t>
            </a:r>
            <a:r>
              <a:rPr lang="en-US" sz="2400" dirty="0"/>
              <a:t> for everyone involved</a:t>
            </a:r>
          </a:p>
          <a:p>
            <a:endParaRPr lang="en-US" sz="2400" dirty="0"/>
          </a:p>
          <a:p>
            <a:endParaRPr lang="en-US" sz="2400" dirty="0"/>
          </a:p>
        </p:txBody>
      </p:sp>
    </p:spTree>
    <p:extLst>
      <p:ext uri="{BB962C8B-B14F-4D97-AF65-F5344CB8AC3E}">
        <p14:creationId xmlns:p14="http://schemas.microsoft.com/office/powerpoint/2010/main" val="104604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BBFC-1861-4684-824C-B19002B0B11E}"/>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C1BFFAA5-7473-4353-B19C-15E426157BAD}"/>
              </a:ext>
            </a:extLst>
          </p:cNvPr>
          <p:cNvSpPr>
            <a:spLocks noGrp="1"/>
          </p:cNvSpPr>
          <p:nvPr>
            <p:ph idx="1"/>
          </p:nvPr>
        </p:nvSpPr>
        <p:spPr/>
        <p:txBody>
          <a:bodyPr/>
          <a:lstStyle/>
          <a:p>
            <a:endParaRPr lang="en-US" dirty="0"/>
          </a:p>
          <a:p>
            <a:endParaRPr lang="en-US" dirty="0"/>
          </a:p>
          <a:p>
            <a:r>
              <a:rPr lang="en-US" dirty="0"/>
              <a:t>Jeff Caligiuri CFP, CLU, TEP, CHS</a:t>
            </a:r>
          </a:p>
          <a:p>
            <a:r>
              <a:rPr lang="en-US" dirty="0"/>
              <a:t>ONYX Financial Group</a:t>
            </a:r>
          </a:p>
          <a:p>
            <a:r>
              <a:rPr lang="en-US" dirty="0"/>
              <a:t>204-777-6699</a:t>
            </a:r>
          </a:p>
          <a:p>
            <a:r>
              <a:rPr lang="en-US" dirty="0"/>
              <a:t>jeff@onyxfinancial.ca</a:t>
            </a:r>
          </a:p>
        </p:txBody>
      </p:sp>
    </p:spTree>
    <p:extLst>
      <p:ext uri="{BB962C8B-B14F-4D97-AF65-F5344CB8AC3E}">
        <p14:creationId xmlns:p14="http://schemas.microsoft.com/office/powerpoint/2010/main" val="371762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169F-8540-4513-B5D5-300D3A0A0736}"/>
              </a:ext>
            </a:extLst>
          </p:cNvPr>
          <p:cNvSpPr>
            <a:spLocks noGrp="1"/>
          </p:cNvSpPr>
          <p:nvPr>
            <p:ph type="title"/>
          </p:nvPr>
        </p:nvSpPr>
        <p:spPr/>
        <p:txBody>
          <a:bodyPr/>
          <a:lstStyle/>
          <a:p>
            <a:r>
              <a:rPr lang="en-US" dirty="0"/>
              <a:t>Insurance as an accumulation tool</a:t>
            </a:r>
          </a:p>
        </p:txBody>
      </p:sp>
      <p:sp>
        <p:nvSpPr>
          <p:cNvPr id="3" name="Content Placeholder 2">
            <a:extLst>
              <a:ext uri="{FF2B5EF4-FFF2-40B4-BE49-F238E27FC236}">
                <a16:creationId xmlns:a16="http://schemas.microsoft.com/office/drawing/2014/main" id="{B5EEF6C8-AFD8-4256-A087-FEDF43A53E4D}"/>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Outside of traditional use of life insurance for “pure risk” protection </a:t>
            </a:r>
            <a:r>
              <a:rPr lang="en-US" dirty="0" err="1"/>
              <a:t>ie</a:t>
            </a:r>
            <a:r>
              <a:rPr lang="en-US" dirty="0"/>
              <a:t> income replacement, debt protection, estate taxes etc.</a:t>
            </a:r>
          </a:p>
          <a:p>
            <a:pPr>
              <a:buFont typeface="Wingdings" panose="05000000000000000000" pitchFamily="2" charset="2"/>
              <a:buChar char="Ø"/>
            </a:pPr>
            <a:r>
              <a:rPr lang="en-US" dirty="0"/>
              <a:t>Usually designed for clients that have excess wealth, excess cash flow, or those looking for a diversification strategy that is tax efficient and potentially low risk that can compliment other assets.</a:t>
            </a:r>
          </a:p>
          <a:p>
            <a:pPr>
              <a:buFont typeface="Wingdings" panose="05000000000000000000" pitchFamily="2" charset="2"/>
              <a:buChar char="Ø"/>
            </a:pPr>
            <a:r>
              <a:rPr lang="en-US" dirty="0"/>
              <a:t>Accumulation of assets within the plan grow tax deferred and are either passed on to beneficiary/estate/heirs or can be accessed via policy loan, cash withdrawal, surrender or collateral loan. </a:t>
            </a:r>
            <a:r>
              <a:rPr lang="en-US" i="1" dirty="0"/>
              <a:t>(important to consider taxation of each option depending on the overall need)</a:t>
            </a:r>
          </a:p>
          <a:p>
            <a:pPr>
              <a:buFont typeface="Wingdings" panose="05000000000000000000" pitchFamily="2" charset="2"/>
              <a:buChar char="Ø"/>
            </a:pPr>
            <a:r>
              <a:rPr lang="en-US" dirty="0"/>
              <a:t>Can help those with corporate assets/cash flow, shelter from newly introduced passive income rules</a:t>
            </a:r>
          </a:p>
          <a:p>
            <a:pPr>
              <a:buFont typeface="Wingdings" panose="05000000000000000000" pitchFamily="2" charset="2"/>
              <a:buChar char="Ø"/>
            </a:pPr>
            <a:r>
              <a:rPr lang="en-US" dirty="0"/>
              <a:t>Perhaps needs have changed over the years…what was once used for protection now creates other opportunities (</a:t>
            </a:r>
            <a:r>
              <a:rPr lang="en-US" dirty="0" err="1"/>
              <a:t>ie</a:t>
            </a:r>
            <a:r>
              <a:rPr lang="en-US" dirty="0"/>
              <a:t> income supplement, investment opportunities, business development </a:t>
            </a:r>
            <a:r>
              <a:rPr lang="en-US" dirty="0" err="1"/>
              <a:t>etc</a:t>
            </a:r>
            <a:r>
              <a:rPr lang="en-US" dirty="0"/>
              <a:t>)</a:t>
            </a:r>
          </a:p>
          <a:p>
            <a:endParaRPr lang="en-US" dirty="0"/>
          </a:p>
        </p:txBody>
      </p:sp>
    </p:spTree>
    <p:extLst>
      <p:ext uri="{BB962C8B-B14F-4D97-AF65-F5344CB8AC3E}">
        <p14:creationId xmlns:p14="http://schemas.microsoft.com/office/powerpoint/2010/main" val="388021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B7C0-940E-4C15-8433-E15A17AAF7E7}"/>
              </a:ext>
            </a:extLst>
          </p:cNvPr>
          <p:cNvSpPr>
            <a:spLocks noGrp="1"/>
          </p:cNvSpPr>
          <p:nvPr>
            <p:ph type="title"/>
          </p:nvPr>
        </p:nvSpPr>
        <p:spPr/>
        <p:txBody>
          <a:bodyPr/>
          <a:lstStyle/>
          <a:p>
            <a:r>
              <a:rPr lang="en-US" dirty="0"/>
              <a:t>Two most common strategies</a:t>
            </a:r>
          </a:p>
        </p:txBody>
      </p:sp>
      <p:sp>
        <p:nvSpPr>
          <p:cNvPr id="3" name="Content Placeholder 2">
            <a:extLst>
              <a:ext uri="{FF2B5EF4-FFF2-40B4-BE49-F238E27FC236}">
                <a16:creationId xmlns:a16="http://schemas.microsoft.com/office/drawing/2014/main" id="{F33C1181-11DE-44C8-89BB-BD4AE90AE7BA}"/>
              </a:ext>
            </a:extLst>
          </p:cNvPr>
          <p:cNvSpPr>
            <a:spLocks noGrp="1"/>
          </p:cNvSpPr>
          <p:nvPr>
            <p:ph idx="1"/>
          </p:nvPr>
        </p:nvSpPr>
        <p:spPr/>
        <p:txBody>
          <a:bodyPr>
            <a:normAutofit fontScale="92500" lnSpcReduction="20000"/>
          </a:bodyPr>
          <a:lstStyle/>
          <a:p>
            <a:r>
              <a:rPr lang="en-US" dirty="0"/>
              <a:t>1) </a:t>
            </a:r>
            <a:r>
              <a:rPr lang="en-US" sz="2600" dirty="0"/>
              <a:t>Back End Leveraging/Collateral Loan</a:t>
            </a:r>
          </a:p>
          <a:p>
            <a:pPr lvl="1"/>
            <a:r>
              <a:rPr lang="en-US" sz="2600" dirty="0"/>
              <a:t>Accessing the funds of a UL or Par policy that have accumulated over the years</a:t>
            </a:r>
          </a:p>
          <a:p>
            <a:pPr lvl="1"/>
            <a:r>
              <a:rPr lang="en-US" sz="2600" dirty="0"/>
              <a:t>Typically 90% loan ratio for Par and 50-90% for UL depending on asset mix/holdings</a:t>
            </a:r>
          </a:p>
          <a:p>
            <a:pPr lvl="1"/>
            <a:r>
              <a:rPr lang="en-US" sz="2600" dirty="0"/>
              <a:t>Usually facilitated by Schedule 1 bank by line of credit and subject to banks lending criteria and process</a:t>
            </a:r>
          </a:p>
          <a:p>
            <a:pPr lvl="1"/>
            <a:r>
              <a:rPr lang="en-US" sz="2600" dirty="0"/>
              <a:t>Funds can be accessed via lump sum or monthly/annual advance</a:t>
            </a:r>
          </a:p>
          <a:p>
            <a:pPr lvl="1"/>
            <a:r>
              <a:rPr lang="en-US" sz="2600" dirty="0"/>
              <a:t>Interest is usually capitalized and offsetting loan is repaid upon death</a:t>
            </a:r>
          </a:p>
          <a:p>
            <a:pPr lvl="1"/>
            <a:r>
              <a:rPr lang="en-US" sz="2600" dirty="0"/>
              <a:t>Requires collateral assignment of the life insurance policy</a:t>
            </a:r>
          </a:p>
          <a:p>
            <a:pPr lvl="1"/>
            <a:r>
              <a:rPr lang="en-US" sz="2600" dirty="0"/>
              <a:t>If funds are being used for re-investment purpose, then possible interest deductibility can apply </a:t>
            </a:r>
          </a:p>
        </p:txBody>
      </p:sp>
    </p:spTree>
    <p:extLst>
      <p:ext uri="{BB962C8B-B14F-4D97-AF65-F5344CB8AC3E}">
        <p14:creationId xmlns:p14="http://schemas.microsoft.com/office/powerpoint/2010/main" val="67585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8DA96-C348-4AF0-BF3A-086B50A59772}"/>
              </a:ext>
            </a:extLst>
          </p:cNvPr>
          <p:cNvSpPr>
            <a:spLocks noGrp="1"/>
          </p:cNvSpPr>
          <p:nvPr>
            <p:ph type="title"/>
          </p:nvPr>
        </p:nvSpPr>
        <p:spPr>
          <a:xfrm>
            <a:off x="8271933" y="2706624"/>
            <a:ext cx="3271138" cy="1570291"/>
          </a:xfrm>
        </p:spPr>
        <p:txBody>
          <a:bodyPr vert="horz" lIns="91440" tIns="45720" rIns="91440" bIns="45720" rtlCol="0" anchor="b">
            <a:normAutofit/>
          </a:bodyPr>
          <a:lstStyle/>
          <a:p>
            <a:r>
              <a:rPr lang="en-US" sz="3100" dirty="0">
                <a:solidFill>
                  <a:schemeClr val="tx1">
                    <a:lumMod val="85000"/>
                    <a:lumOff val="15000"/>
                  </a:schemeClr>
                </a:solidFill>
              </a:rPr>
              <a:t>Back end leverage/collateral loan</a:t>
            </a:r>
          </a:p>
        </p:txBody>
      </p:sp>
      <p:pic>
        <p:nvPicPr>
          <p:cNvPr id="5" name="Content Placeholder 4">
            <a:extLst>
              <a:ext uri="{FF2B5EF4-FFF2-40B4-BE49-F238E27FC236}">
                <a16:creationId xmlns:a16="http://schemas.microsoft.com/office/drawing/2014/main" id="{F86F0800-3178-4FA2-8A19-CE0B84909DFF}"/>
              </a:ext>
            </a:extLst>
          </p:cNvPr>
          <p:cNvPicPr>
            <a:picLocks noGrp="1" noChangeAspect="1"/>
          </p:cNvPicPr>
          <p:nvPr>
            <p:ph idx="1"/>
          </p:nvPr>
        </p:nvPicPr>
        <p:blipFill>
          <a:blip r:embed="rId2"/>
          <a:stretch>
            <a:fillRect/>
          </a:stretch>
        </p:blipFill>
        <p:spPr>
          <a:xfrm>
            <a:off x="123706" y="0"/>
            <a:ext cx="7893698" cy="5794309"/>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18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203067C3-0353-40E5-8B81-48DF4D0306BA}"/>
              </a:ext>
            </a:extLst>
          </p:cNvPr>
          <p:cNvSpPr>
            <a:spLocks noGrp="1" noChangeArrowheads="1"/>
          </p:cNvSpPr>
          <p:nvPr>
            <p:ph type="title"/>
          </p:nvPr>
        </p:nvSpPr>
        <p:spPr>
          <a:xfrm>
            <a:off x="1097280" y="286604"/>
            <a:ext cx="10058400" cy="847930"/>
          </a:xfrm>
        </p:spPr>
        <p:txBody>
          <a:bodyPr/>
          <a:lstStyle/>
          <a:p>
            <a:pPr eaLnBrk="1" hangingPunct="1"/>
            <a:r>
              <a:rPr lang="en-CA" altLang="en-US" dirty="0"/>
              <a:t>Personal borrowing on corporate policy</a:t>
            </a:r>
            <a:endParaRPr lang="en-US" altLang="en-US" dirty="0"/>
          </a:p>
        </p:txBody>
      </p:sp>
      <p:pic>
        <p:nvPicPr>
          <p:cNvPr id="4099" name="Picture 4" descr="99-1675N Llife insurance - Personal borrowing.jpg">
            <a:extLst>
              <a:ext uri="{FF2B5EF4-FFF2-40B4-BE49-F238E27FC236}">
                <a16:creationId xmlns:a16="http://schemas.microsoft.com/office/drawing/2014/main" id="{D9C1DF55-636B-4794-9F5F-09C06C5DB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76425"/>
            <a:ext cx="65468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B0F0-DA75-4A44-8F7C-E3D850F8CEDF}"/>
              </a:ext>
            </a:extLst>
          </p:cNvPr>
          <p:cNvSpPr>
            <a:spLocks noGrp="1"/>
          </p:cNvSpPr>
          <p:nvPr>
            <p:ph type="title"/>
          </p:nvPr>
        </p:nvSpPr>
        <p:spPr/>
        <p:txBody>
          <a:bodyPr/>
          <a:lstStyle/>
          <a:p>
            <a:r>
              <a:rPr lang="en-US" dirty="0"/>
              <a:t>Back end/Collateral Loan cont’d</a:t>
            </a:r>
          </a:p>
        </p:txBody>
      </p:sp>
      <p:sp>
        <p:nvSpPr>
          <p:cNvPr id="3" name="Content Placeholder 2">
            <a:extLst>
              <a:ext uri="{FF2B5EF4-FFF2-40B4-BE49-F238E27FC236}">
                <a16:creationId xmlns:a16="http://schemas.microsoft.com/office/drawing/2014/main" id="{B6FB3939-74D1-4C66-9344-C00FB7AFFBB7}"/>
              </a:ext>
            </a:extLst>
          </p:cNvPr>
          <p:cNvSpPr>
            <a:spLocks noGrp="1"/>
          </p:cNvSpPr>
          <p:nvPr>
            <p:ph idx="1"/>
          </p:nvPr>
        </p:nvSpPr>
        <p:spPr>
          <a:xfrm flipH="1" flipV="1">
            <a:off x="11155679" y="5869093"/>
            <a:ext cx="45719" cy="45719"/>
          </a:xfrm>
        </p:spPr>
        <p:txBody>
          <a:bodyPr>
            <a:normAutofit fontScale="25000" lnSpcReduction="20000"/>
          </a:bodyPr>
          <a:lstStyle/>
          <a:p>
            <a:pPr marL="0" indent="0">
              <a:buNone/>
            </a:pPr>
            <a:endParaRPr lang="en-US" dirty="0"/>
          </a:p>
        </p:txBody>
      </p:sp>
      <p:pic>
        <p:nvPicPr>
          <p:cNvPr id="4" name="Picture 3">
            <a:extLst>
              <a:ext uri="{FF2B5EF4-FFF2-40B4-BE49-F238E27FC236}">
                <a16:creationId xmlns:a16="http://schemas.microsoft.com/office/drawing/2014/main" id="{BB27564F-07C8-4940-9DFD-EE7F766ED831}"/>
              </a:ext>
            </a:extLst>
          </p:cNvPr>
          <p:cNvPicPr>
            <a:picLocks noChangeAspect="1"/>
          </p:cNvPicPr>
          <p:nvPr/>
        </p:nvPicPr>
        <p:blipFill>
          <a:blip r:embed="rId3"/>
          <a:stretch>
            <a:fillRect/>
          </a:stretch>
        </p:blipFill>
        <p:spPr>
          <a:xfrm>
            <a:off x="1097280" y="1983078"/>
            <a:ext cx="10354614" cy="4076700"/>
          </a:xfrm>
          <a:prstGeom prst="rect">
            <a:avLst/>
          </a:prstGeom>
        </p:spPr>
      </p:pic>
    </p:spTree>
    <p:extLst>
      <p:ext uri="{BB962C8B-B14F-4D97-AF65-F5344CB8AC3E}">
        <p14:creationId xmlns:p14="http://schemas.microsoft.com/office/powerpoint/2010/main" val="197978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D851-3227-4151-8B7F-8351111EBD45}"/>
              </a:ext>
            </a:extLst>
          </p:cNvPr>
          <p:cNvSpPr>
            <a:spLocks noGrp="1"/>
          </p:cNvSpPr>
          <p:nvPr>
            <p:ph type="title"/>
          </p:nvPr>
        </p:nvSpPr>
        <p:spPr>
          <a:xfrm>
            <a:off x="1097280" y="286603"/>
            <a:ext cx="10058400" cy="702303"/>
          </a:xfrm>
        </p:spPr>
        <p:txBody>
          <a:bodyPr>
            <a:normAutofit fontScale="90000"/>
          </a:bodyPr>
          <a:lstStyle/>
          <a:p>
            <a:r>
              <a:rPr lang="en-US" dirty="0"/>
              <a:t>CRA interpretations &amp; concerns	</a:t>
            </a:r>
          </a:p>
        </p:txBody>
      </p:sp>
      <p:sp>
        <p:nvSpPr>
          <p:cNvPr id="3" name="Content Placeholder 2">
            <a:extLst>
              <a:ext uri="{FF2B5EF4-FFF2-40B4-BE49-F238E27FC236}">
                <a16:creationId xmlns:a16="http://schemas.microsoft.com/office/drawing/2014/main" id="{CF406AE7-8C6E-4409-9E4C-911C73D63CEB}"/>
              </a:ext>
            </a:extLst>
          </p:cNvPr>
          <p:cNvSpPr>
            <a:spLocks noGrp="1"/>
          </p:cNvSpPr>
          <p:nvPr>
            <p:ph idx="1"/>
          </p:nvPr>
        </p:nvSpPr>
        <p:spPr>
          <a:xfrm>
            <a:off x="309093" y="1845734"/>
            <a:ext cx="11882907" cy="4349004"/>
          </a:xfrm>
        </p:spPr>
        <p:txBody>
          <a:bodyPr>
            <a:normAutofit lnSpcReduction="10000"/>
          </a:bodyPr>
          <a:lstStyle/>
          <a:p>
            <a:r>
              <a:rPr lang="en-US" sz="2600" dirty="0"/>
              <a:t>-</a:t>
            </a:r>
            <a:r>
              <a:rPr lang="en-US" sz="4000" dirty="0"/>
              <a:t>Back to Back loan rules - subsection 15(2.16) to (2.192) of the Act</a:t>
            </a:r>
          </a:p>
          <a:p>
            <a:r>
              <a:rPr lang="en-US" sz="4000" dirty="0"/>
              <a:t>- deemed possible income inclusion Subsection 15(2) of the Act</a:t>
            </a:r>
          </a:p>
          <a:p>
            <a:r>
              <a:rPr lang="en-US" sz="4000" dirty="0"/>
              <a:t>- Specified Right 18(5) of the Act</a:t>
            </a:r>
          </a:p>
          <a:p>
            <a:r>
              <a:rPr lang="en-US" sz="4000" dirty="0"/>
              <a:t>- Guarantee Fees</a:t>
            </a:r>
          </a:p>
          <a:p>
            <a:r>
              <a:rPr lang="en-US" sz="4000" dirty="0"/>
              <a:t>- Loan repayment at death</a:t>
            </a:r>
          </a:p>
        </p:txBody>
      </p:sp>
    </p:spTree>
    <p:extLst>
      <p:ext uri="{BB962C8B-B14F-4D97-AF65-F5344CB8AC3E}">
        <p14:creationId xmlns:p14="http://schemas.microsoft.com/office/powerpoint/2010/main" val="304915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1CF2-7C67-401A-8055-BE747973DB43}"/>
              </a:ext>
            </a:extLst>
          </p:cNvPr>
          <p:cNvSpPr>
            <a:spLocks noGrp="1"/>
          </p:cNvSpPr>
          <p:nvPr>
            <p:ph type="title"/>
          </p:nvPr>
        </p:nvSpPr>
        <p:spPr/>
        <p:txBody>
          <a:bodyPr/>
          <a:lstStyle/>
          <a:p>
            <a:r>
              <a:rPr lang="en-US" dirty="0"/>
              <a:t>Most common cont’d</a:t>
            </a:r>
          </a:p>
        </p:txBody>
      </p:sp>
      <p:sp>
        <p:nvSpPr>
          <p:cNvPr id="3" name="Content Placeholder 2">
            <a:extLst>
              <a:ext uri="{FF2B5EF4-FFF2-40B4-BE49-F238E27FC236}">
                <a16:creationId xmlns:a16="http://schemas.microsoft.com/office/drawing/2014/main" id="{0726661A-0E3B-4F07-A81E-5178F700C969}"/>
              </a:ext>
            </a:extLst>
          </p:cNvPr>
          <p:cNvSpPr>
            <a:spLocks noGrp="1"/>
          </p:cNvSpPr>
          <p:nvPr>
            <p:ph idx="1"/>
          </p:nvPr>
        </p:nvSpPr>
        <p:spPr/>
        <p:txBody>
          <a:bodyPr/>
          <a:lstStyle/>
          <a:p>
            <a:r>
              <a:rPr lang="en-US" sz="4000" dirty="0"/>
              <a:t>2) IFA or Immediate Financing Arrangement (Front End Leveraging)</a:t>
            </a:r>
          </a:p>
          <a:p>
            <a:pPr marL="201168" lvl="1" indent="0">
              <a:buNone/>
            </a:pPr>
            <a:endParaRPr lang="en-US" sz="4000" dirty="0"/>
          </a:p>
          <a:p>
            <a:pPr lvl="1"/>
            <a:endParaRPr lang="en-US" dirty="0"/>
          </a:p>
          <a:p>
            <a:endParaRPr lang="en-US" dirty="0"/>
          </a:p>
        </p:txBody>
      </p:sp>
    </p:spTree>
    <p:extLst>
      <p:ext uri="{BB962C8B-B14F-4D97-AF65-F5344CB8AC3E}">
        <p14:creationId xmlns:p14="http://schemas.microsoft.com/office/powerpoint/2010/main" val="20365193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1708</Words>
  <Application>Microsoft Office PowerPoint</Application>
  <PresentationFormat>Widescreen</PresentationFormat>
  <Paragraphs>204</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Script</vt:lpstr>
      <vt:lpstr>Wingdings</vt:lpstr>
      <vt:lpstr>Retrospect</vt:lpstr>
      <vt:lpstr>Life Insurance Leveraging</vt:lpstr>
      <vt:lpstr>Agenda</vt:lpstr>
      <vt:lpstr>Insurance as an accumulation tool</vt:lpstr>
      <vt:lpstr>Two most common strategies</vt:lpstr>
      <vt:lpstr>Back end leverage/collateral loan</vt:lpstr>
      <vt:lpstr>Personal borrowing on corporate policy</vt:lpstr>
      <vt:lpstr>Back end/Collateral Loan cont’d</vt:lpstr>
      <vt:lpstr>CRA interpretations &amp; concerns </vt:lpstr>
      <vt:lpstr>Most common cont’d</vt:lpstr>
      <vt:lpstr>PowerPoint Presentation</vt:lpstr>
      <vt:lpstr>What’s an IFA?</vt:lpstr>
      <vt:lpstr>What’s an IFA?</vt:lpstr>
      <vt:lpstr>What’s an IFA?</vt:lpstr>
      <vt:lpstr>What’s an IFA?</vt:lpstr>
      <vt:lpstr>Immediate Financing Arrangement</vt:lpstr>
      <vt:lpstr>Immediate Financing Arrangement</vt:lpstr>
      <vt:lpstr>IFA vs no IFA </vt:lpstr>
      <vt:lpstr>Immediate Financing Arrangement</vt:lpstr>
      <vt:lpstr>PowerPoint Presentation</vt:lpstr>
      <vt:lpstr>PowerPoint Presentation</vt:lpstr>
      <vt:lpstr>PowerPoint Presentation</vt:lpstr>
      <vt:lpstr>PowerPoint Presentation</vt:lpstr>
      <vt:lpstr>PowerPoint Presentation</vt:lpstr>
      <vt:lpstr>Final Thoughts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Insurance Leveraging</dc:title>
  <dc:creator>Jeff Caligiuri</dc:creator>
  <cp:lastModifiedBy>Jeff Caligiuri</cp:lastModifiedBy>
  <cp:revision>32</cp:revision>
  <cp:lastPrinted>2019-01-11T19:50:23Z</cp:lastPrinted>
  <dcterms:created xsi:type="dcterms:W3CDTF">2019-01-10T21:20:28Z</dcterms:created>
  <dcterms:modified xsi:type="dcterms:W3CDTF">2019-03-04T16:23:01Z</dcterms:modified>
</cp:coreProperties>
</file>